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0" r:id="rId1"/>
  </p:sldMasterIdLst>
  <p:notesMasterIdLst>
    <p:notesMasterId r:id="rId84"/>
  </p:notesMasterIdLst>
  <p:sldIdLst>
    <p:sldId id="256" r:id="rId2"/>
    <p:sldId id="257" r:id="rId3"/>
    <p:sldId id="259" r:id="rId4"/>
    <p:sldId id="535" r:id="rId5"/>
    <p:sldId id="536" r:id="rId6"/>
    <p:sldId id="413" r:id="rId7"/>
    <p:sldId id="538" r:id="rId8"/>
    <p:sldId id="539" r:id="rId9"/>
    <p:sldId id="540" r:id="rId10"/>
    <p:sldId id="541" r:id="rId11"/>
    <p:sldId id="542" r:id="rId12"/>
    <p:sldId id="543" r:id="rId13"/>
    <p:sldId id="544" r:id="rId14"/>
    <p:sldId id="546" r:id="rId15"/>
    <p:sldId id="548" r:id="rId16"/>
    <p:sldId id="549" r:id="rId17"/>
    <p:sldId id="550" r:id="rId18"/>
    <p:sldId id="551" r:id="rId19"/>
    <p:sldId id="552" r:id="rId20"/>
    <p:sldId id="553" r:id="rId21"/>
    <p:sldId id="611" r:id="rId22"/>
    <p:sldId id="554" r:id="rId23"/>
    <p:sldId id="555" r:id="rId24"/>
    <p:sldId id="558" r:id="rId25"/>
    <p:sldId id="559" r:id="rId26"/>
    <p:sldId id="561" r:id="rId27"/>
    <p:sldId id="562" r:id="rId28"/>
    <p:sldId id="563" r:id="rId29"/>
    <p:sldId id="564" r:id="rId30"/>
    <p:sldId id="565" r:id="rId31"/>
    <p:sldId id="566" r:id="rId32"/>
    <p:sldId id="567" r:id="rId33"/>
    <p:sldId id="568" r:id="rId34"/>
    <p:sldId id="569" r:id="rId35"/>
    <p:sldId id="570" r:id="rId36"/>
    <p:sldId id="572" r:id="rId37"/>
    <p:sldId id="573" r:id="rId38"/>
    <p:sldId id="612" r:id="rId39"/>
    <p:sldId id="613" r:id="rId40"/>
    <p:sldId id="614" r:id="rId41"/>
    <p:sldId id="615" r:id="rId42"/>
    <p:sldId id="616" r:id="rId43"/>
    <p:sldId id="617" r:id="rId44"/>
    <p:sldId id="618" r:id="rId45"/>
    <p:sldId id="619" r:id="rId46"/>
    <p:sldId id="620" r:id="rId47"/>
    <p:sldId id="621" r:id="rId48"/>
    <p:sldId id="622" r:id="rId49"/>
    <p:sldId id="623" r:id="rId50"/>
    <p:sldId id="624" r:id="rId51"/>
    <p:sldId id="625" r:id="rId52"/>
    <p:sldId id="626" r:id="rId53"/>
    <p:sldId id="627" r:id="rId54"/>
    <p:sldId id="628" r:id="rId55"/>
    <p:sldId id="629" r:id="rId56"/>
    <p:sldId id="630" r:id="rId57"/>
    <p:sldId id="631" r:id="rId58"/>
    <p:sldId id="632" r:id="rId59"/>
    <p:sldId id="633" r:id="rId60"/>
    <p:sldId id="642" r:id="rId61"/>
    <p:sldId id="634" r:id="rId62"/>
    <p:sldId id="635" r:id="rId63"/>
    <p:sldId id="636" r:id="rId64"/>
    <p:sldId id="637" r:id="rId65"/>
    <p:sldId id="643" r:id="rId66"/>
    <p:sldId id="638" r:id="rId67"/>
    <p:sldId id="639" r:id="rId68"/>
    <p:sldId id="640" r:id="rId69"/>
    <p:sldId id="644" r:id="rId70"/>
    <p:sldId id="645" r:id="rId71"/>
    <p:sldId id="646" r:id="rId72"/>
    <p:sldId id="647" r:id="rId73"/>
    <p:sldId id="648" r:id="rId74"/>
    <p:sldId id="649" r:id="rId75"/>
    <p:sldId id="650" r:id="rId76"/>
    <p:sldId id="651" r:id="rId77"/>
    <p:sldId id="652" r:id="rId78"/>
    <p:sldId id="653" r:id="rId79"/>
    <p:sldId id="654" r:id="rId80"/>
    <p:sldId id="655" r:id="rId81"/>
    <p:sldId id="656" r:id="rId82"/>
    <p:sldId id="657" r:id="rId8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00FF"/>
    <a:srgbClr val="DECD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8" autoAdjust="0"/>
    <p:restoredTop sz="87731" autoAdjust="0"/>
  </p:normalViewPr>
  <p:slideViewPr>
    <p:cSldViewPr>
      <p:cViewPr>
        <p:scale>
          <a:sx n="60" d="100"/>
          <a:sy n="60" d="100"/>
        </p:scale>
        <p:origin x="-1194" y="-180"/>
      </p:cViewPr>
      <p:guideLst>
        <p:guide orient="horz" pos="1008"/>
        <p:guide pos="288"/>
        <p:guide pos="5424"/>
        <p:guide pos="30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257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mn-ea"/>
                <a:cs typeface="+mn-cs"/>
              </a:defRPr>
            </a:lvl1pPr>
          </a:lstStyle>
          <a:p>
            <a:pPr>
              <a:defRPr/>
            </a:pPr>
            <a:fld id="{55E7B7C3-1AA1-4051-9F57-4061A42424A6}" type="datetimeFigureOut">
              <a:rPr lang="en-US"/>
              <a:pPr>
                <a:defRPr/>
              </a:pPr>
              <a:t>8/16/2011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mn-ea"/>
                <a:cs typeface="+mn-cs"/>
              </a:defRPr>
            </a:lvl1pPr>
          </a:lstStyle>
          <a:p>
            <a:pPr>
              <a:defRPr/>
            </a:pPr>
            <a:fld id="{CA67E0AA-BC9B-4C49-8615-2B612821B26B}" type="slidenum">
              <a:rPr lang="en-US"/>
              <a:pPr>
                <a:defRPr/>
              </a:pPr>
              <a:t>‹#›</a:t>
            </a:fld>
            <a:endParaRPr lang="en-US"/>
          </a:p>
        </p:txBody>
      </p:sp>
    </p:spTree>
    <p:extLst>
      <p:ext uri="{BB962C8B-B14F-4D97-AF65-F5344CB8AC3E}">
        <p14:creationId xmlns:p14="http://schemas.microsoft.com/office/powerpoint/2010/main" val="32884705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DF79BC-A29A-4233-94BE-DB8C16CA875F}" type="slidenum">
              <a:rPr lang="en-US" smtClean="0">
                <a:ea typeface="ＭＳ Ｐゴシック" charset="-128"/>
                <a:cs typeface="ＭＳ Ｐゴシック" charset="-128"/>
              </a:rPr>
              <a:pPr/>
              <a:t>1</a:t>
            </a:fld>
            <a:endParaRPr lang="en-US" smtClean="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b="1" dirty="0" smtClean="0"/>
              <a:t>Another Way </a:t>
            </a:r>
            <a:r>
              <a:rPr lang="en-US" dirty="0" smtClean="0"/>
              <a:t>To indent the ﬁrst line of a paragraph, click in front of the line and press Tab. To indent an entire paragraph, select the whole paragraph and press Tab.</a:t>
            </a:r>
            <a:endParaRPr lang="en-US" b="1" dirty="0"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041AFAC-357C-454F-A306-994CF14DD900}" type="slidenum">
              <a:rPr lang="en-US" smtClean="0">
                <a:ea typeface="ＭＳ Ｐゴシック" charset="-128"/>
                <a:cs typeface="ＭＳ Ｐゴシック" charset="-128"/>
              </a:rPr>
              <a:pPr/>
              <a:t>10</a:t>
            </a:fld>
            <a:endParaRPr lang="en-US" smtClean="0">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endParaRPr lang="en-US" b="1"/>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4F5A0C-AEF2-4658-9D17-C3ADB758FE70}" type="slidenum">
              <a:rPr lang="en-US" smtClean="0">
                <a:ea typeface="ＭＳ Ｐゴシック" charset="-128"/>
                <a:cs typeface="ＭＳ Ｐゴシック" charset="-128"/>
              </a:rPr>
              <a:pPr/>
              <a:t>11</a:t>
            </a:fld>
            <a:endParaRPr lang="en-US" smtClean="0">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endParaRPr lang="en-US" b="1" dirty="0"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183491-2953-434F-BE04-68E11E99ED2F}" type="slidenum">
              <a:rPr lang="en-US" smtClean="0">
                <a:ea typeface="ＭＳ Ｐゴシック" charset="-128"/>
                <a:cs typeface="ＭＳ Ｐゴシック" charset="-128"/>
              </a:rPr>
              <a:pPr/>
              <a:t>12</a:t>
            </a:fld>
            <a:endParaRPr lang="en-US" smtClean="0">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pPr eaLnBrk="1" hangingPunct="1"/>
            <a:endParaRPr lang="en-US"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B78DED-C069-49BE-A4CE-A867BFD1DA93}" type="slidenum">
              <a:rPr lang="en-US" smtClean="0">
                <a:ea typeface="ＭＳ Ｐゴシック" charset="-128"/>
                <a:cs typeface="ＭＳ Ｐゴシック" charset="-128"/>
              </a:rPr>
              <a:pPr/>
              <a:t>13</a:t>
            </a:fld>
            <a:endParaRPr lang="en-US" smtClean="0">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pPr eaLnBrk="1" hangingPunct="1"/>
            <a:endParaRPr lang="en-US"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683D37-227E-4EF2-9D33-402B7CE2FD22}" type="slidenum">
              <a:rPr lang="en-US" smtClean="0">
                <a:ea typeface="ＭＳ Ｐゴシック" charset="-128"/>
                <a:cs typeface="ＭＳ Ｐゴシック" charset="-128"/>
              </a:rPr>
              <a:pPr/>
              <a:t>14</a:t>
            </a:fld>
            <a:endParaRPr lang="en-US" smtClean="0">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endParaRPr lang="en-US" b="1" dirty="0"/>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E00670-8F42-4CBA-9A38-509AB72DBB30}" type="slidenum">
              <a:rPr lang="en-US" smtClean="0">
                <a:ea typeface="ＭＳ Ｐゴシック" charset="-128"/>
                <a:cs typeface="ＭＳ Ｐゴシック" charset="-128"/>
              </a:rPr>
              <a:pPr/>
              <a:t>15</a:t>
            </a:fld>
            <a:endParaRPr lang="en-US" smtClean="0">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a:lstStyle/>
          <a:p>
            <a:endParaRPr lang="en-US" b="1"/>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9C89E5-2CC1-43BD-9936-C2423547BACE}" type="slidenum">
              <a:rPr lang="en-US" smtClean="0">
                <a:ea typeface="ＭＳ Ｐゴシック" charset="-128"/>
                <a:cs typeface="ＭＳ Ｐゴシック" charset="-128"/>
              </a:rPr>
              <a:pPr/>
              <a:t>16</a:t>
            </a:fld>
            <a:endParaRPr lang="en-US" smtClean="0">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a:lstStyle/>
          <a:p>
            <a:endParaRPr lang="en-US" b="1"/>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4C0886-06BB-43D8-8238-90B272810BE6}" type="slidenum">
              <a:rPr lang="en-US" smtClean="0">
                <a:ea typeface="ＭＳ Ｐゴシック" charset="-128"/>
                <a:cs typeface="ＭＳ Ｐゴシック" charset="-128"/>
              </a:rPr>
              <a:pPr/>
              <a:t>17</a:t>
            </a:fld>
            <a:endParaRPr lang="en-US" smtClean="0">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a:lstStyle/>
          <a:p>
            <a:r>
              <a:rPr lang="en-US" sz="1200" kern="1200" dirty="0" smtClean="0">
                <a:solidFill>
                  <a:schemeClr val="tx1"/>
                </a:solidFill>
                <a:effectLst/>
                <a:latin typeface="+mn-lt"/>
                <a:ea typeface="ＭＳ Ｐゴシック" charset="-128"/>
                <a:cs typeface="ＭＳ Ｐゴシック" charset="-128"/>
              </a:rPr>
              <a:t>In </a:t>
            </a:r>
            <a:r>
              <a:rPr lang="en-US" sz="1200" kern="1200" dirty="0" smtClean="0">
                <a:solidFill>
                  <a:schemeClr val="tx1"/>
                </a:solidFill>
                <a:effectLst/>
                <a:latin typeface="+mn-lt"/>
                <a:ea typeface="ＭＳ Ｐゴシック" charset="-128"/>
                <a:cs typeface="ＭＳ Ｐゴシック" charset="-128"/>
              </a:rPr>
              <a:t>Lesson 14, you will learn to further customize the toolbar by adding buttons for other commands you use often.</a:t>
            </a:r>
          </a:p>
          <a:p>
            <a:r>
              <a:rPr lang="en-US" sz="1200" b="1" kern="1200" dirty="0" smtClean="0">
                <a:solidFill>
                  <a:schemeClr val="tx1"/>
                </a:solidFill>
                <a:effectLst/>
                <a:latin typeface="+mn-lt"/>
                <a:ea typeface="ＭＳ Ｐゴシック" charset="-128"/>
                <a:cs typeface="ＭＳ Ｐゴシック" charset="-128"/>
              </a:rPr>
              <a:t>Take Note: </a:t>
            </a:r>
            <a:r>
              <a:rPr lang="en-US" sz="1200" kern="1200" dirty="0" smtClean="0">
                <a:solidFill>
                  <a:schemeClr val="tx1"/>
                </a:solidFill>
                <a:effectLst/>
                <a:latin typeface="+mn-lt"/>
                <a:ea typeface="ＭＳ Ｐゴシック" charset="-128"/>
                <a:cs typeface="ＭＳ Ｐゴシック" charset="-128"/>
              </a:rPr>
              <a:t>Clicking </a:t>
            </a:r>
            <a:r>
              <a:rPr lang="en-US" sz="1200" kern="1200" dirty="0" smtClean="0">
                <a:solidFill>
                  <a:schemeClr val="tx1"/>
                </a:solidFill>
                <a:effectLst/>
                <a:latin typeface="+mn-lt"/>
                <a:ea typeface="ＭＳ Ｐゴシック" charset="-128"/>
                <a:cs typeface="ＭＳ Ｐゴシック" charset="-128"/>
              </a:rPr>
              <a:t>the </a:t>
            </a:r>
            <a:r>
              <a:rPr lang="en-US" sz="1200" b="1" i="1" kern="1200" dirty="0" smtClean="0">
                <a:solidFill>
                  <a:schemeClr val="tx1"/>
                </a:solidFill>
                <a:effectLst/>
                <a:latin typeface="+mn-lt"/>
                <a:ea typeface="ＭＳ Ｐゴシック" charset="-128"/>
                <a:cs typeface="ＭＳ Ｐゴシック" charset="-128"/>
              </a:rPr>
              <a:t>Save</a:t>
            </a:r>
            <a:r>
              <a:rPr lang="en-US" sz="1200" kern="1200" dirty="0" smtClean="0">
                <a:solidFill>
                  <a:schemeClr val="tx1"/>
                </a:solidFill>
                <a:effectLst/>
                <a:latin typeface="+mn-lt"/>
                <a:ea typeface="ＭＳ Ｐゴシック" charset="-128"/>
                <a:cs typeface="ＭＳ Ｐゴシック" charset="-128"/>
              </a:rPr>
              <a:t> </a:t>
            </a:r>
            <a:r>
              <a:rPr lang="en-US" sz="1200" kern="1200" dirty="0" smtClean="0">
                <a:solidFill>
                  <a:schemeClr val="tx1"/>
                </a:solidFill>
                <a:effectLst/>
                <a:latin typeface="+mn-lt"/>
                <a:ea typeface="ＭＳ Ｐゴシック" charset="-128"/>
                <a:cs typeface="ＭＳ Ｐゴシック" charset="-128"/>
              </a:rPr>
              <a:t> button </a:t>
            </a:r>
            <a:r>
              <a:rPr lang="en-US" sz="1200" kern="1200" dirty="0" smtClean="0">
                <a:solidFill>
                  <a:schemeClr val="tx1"/>
                </a:solidFill>
                <a:effectLst/>
                <a:latin typeface="+mn-lt"/>
                <a:ea typeface="ＭＳ Ｐゴシック" charset="-128"/>
                <a:cs typeface="ＭＳ Ｐゴシック" charset="-128"/>
              </a:rPr>
              <a:t>in the Quick Access Toolbar quickly saves an existing document. When saving a document for the first time, you will need to specify the filename and target location, such as your USB flash drive. The </a:t>
            </a:r>
            <a:r>
              <a:rPr lang="en-US" sz="1200" b="1" i="1" kern="1200" dirty="0" smtClean="0">
                <a:solidFill>
                  <a:schemeClr val="tx1"/>
                </a:solidFill>
                <a:effectLst/>
                <a:latin typeface="+mn-lt"/>
                <a:ea typeface="ＭＳ Ｐゴシック" charset="-128"/>
                <a:cs typeface="ＭＳ Ｐゴシック" charset="-128"/>
              </a:rPr>
              <a:t>Save As</a:t>
            </a:r>
            <a:r>
              <a:rPr lang="en-US" sz="1200" kern="1200" dirty="0" smtClean="0">
                <a:solidFill>
                  <a:schemeClr val="tx1"/>
                </a:solidFill>
                <a:effectLst/>
                <a:latin typeface="+mn-lt"/>
                <a:ea typeface="ＭＳ Ｐゴシック" charset="-128"/>
                <a:cs typeface="ＭＳ Ｐゴシック" charset="-128"/>
              </a:rPr>
              <a:t> dialog box will save a document in a specific format. The </a:t>
            </a:r>
            <a:r>
              <a:rPr lang="en-US" sz="1200" b="1" i="1" kern="1200" dirty="0" smtClean="0">
                <a:solidFill>
                  <a:schemeClr val="tx1"/>
                </a:solidFill>
                <a:effectLst/>
                <a:latin typeface="+mn-lt"/>
                <a:ea typeface="ＭＳ Ｐゴシック" charset="-128"/>
                <a:cs typeface="ＭＳ Ｐゴシック" charset="-128"/>
              </a:rPr>
              <a:t>Undo</a:t>
            </a:r>
            <a:r>
              <a:rPr lang="en-US" sz="1200" kern="1200" dirty="0" smtClean="0">
                <a:solidFill>
                  <a:schemeClr val="tx1"/>
                </a:solidFill>
                <a:effectLst/>
                <a:latin typeface="+mn-lt"/>
                <a:ea typeface="ＭＳ Ｐゴシック" charset="-128"/>
                <a:cs typeface="ＭＳ Ｐゴシック" charset="-128"/>
              </a:rPr>
              <a:t> </a:t>
            </a:r>
            <a:r>
              <a:rPr lang="en-US" sz="1200" kern="1200" dirty="0" smtClean="0">
                <a:solidFill>
                  <a:schemeClr val="tx1"/>
                </a:solidFill>
                <a:effectLst/>
                <a:latin typeface="+mn-lt"/>
                <a:ea typeface="ＭＳ Ｐゴシック" charset="-128"/>
                <a:cs typeface="ＭＳ Ｐゴシック" charset="-128"/>
              </a:rPr>
              <a:t>command </a:t>
            </a:r>
            <a:r>
              <a:rPr lang="en-US" sz="1200" kern="1200" dirty="0" smtClean="0">
                <a:solidFill>
                  <a:schemeClr val="tx1"/>
                </a:solidFill>
                <a:effectLst/>
                <a:latin typeface="+mn-lt"/>
                <a:ea typeface="ＭＳ Ｐゴシック" charset="-128"/>
                <a:cs typeface="ＭＳ Ｐゴシック" charset="-128"/>
              </a:rPr>
              <a:t>lets you cancel or undo your last command or action. You can click the Undo command as many times as necessary to undo previously executed commands. Also, if you click the arrow beside the Undo command, a menu of actions you can undo appears. Clicking the </a:t>
            </a:r>
            <a:r>
              <a:rPr lang="en-US" sz="1200" b="1" i="1" kern="1200" dirty="0" smtClean="0">
                <a:solidFill>
                  <a:schemeClr val="tx1"/>
                </a:solidFill>
                <a:effectLst/>
                <a:latin typeface="+mn-lt"/>
                <a:ea typeface="ＭＳ Ｐゴシック" charset="-128"/>
                <a:cs typeface="ＭＳ Ｐゴシック" charset="-128"/>
              </a:rPr>
              <a:t>Redo</a:t>
            </a:r>
            <a:r>
              <a:rPr lang="en-US" sz="1200" kern="1200" dirty="0" smtClean="0">
                <a:solidFill>
                  <a:schemeClr val="tx1"/>
                </a:solidFill>
                <a:effectLst/>
                <a:latin typeface="+mn-lt"/>
                <a:ea typeface="ＭＳ Ｐゴシック" charset="-128"/>
                <a:cs typeface="ＭＳ Ｐゴシック" charset="-128"/>
              </a:rPr>
              <a:t> </a:t>
            </a:r>
            <a:r>
              <a:rPr lang="en-US" sz="1200" kern="1200" dirty="0" smtClean="0">
                <a:solidFill>
                  <a:schemeClr val="tx1"/>
                </a:solidFill>
                <a:effectLst/>
                <a:latin typeface="+mn-lt"/>
                <a:ea typeface="ＭＳ Ｐゴシック" charset="-128"/>
                <a:cs typeface="ＭＳ Ｐゴシック" charset="-128"/>
              </a:rPr>
              <a:t>command </a:t>
            </a:r>
            <a:r>
              <a:rPr lang="en-US" sz="1200" kern="1200" dirty="0" smtClean="0">
                <a:solidFill>
                  <a:schemeClr val="tx1"/>
                </a:solidFill>
                <a:effectLst/>
                <a:latin typeface="+mn-lt"/>
                <a:ea typeface="ＭＳ Ｐゴシック" charset="-128"/>
                <a:cs typeface="ＭＳ Ｐゴシック" charset="-128"/>
              </a:rPr>
              <a:t>repeats your last action. Note that commands on the Quick Access Toolbar are not available if their button is dimmed.</a:t>
            </a:r>
          </a:p>
          <a:p>
            <a:endParaRPr lang="en-US" b="1" dirty="0"/>
          </a:p>
        </p:txBody>
      </p:sp>
      <p:sp>
        <p:nvSpPr>
          <p:cNvPr id="573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89CD0A-DC3E-4B18-AEED-2EA2802391C4}" type="slidenum">
              <a:rPr lang="en-US" smtClean="0">
                <a:ea typeface="ＭＳ Ｐゴシック" charset="-128"/>
                <a:cs typeface="ＭＳ Ｐゴシック" charset="-128"/>
              </a:rPr>
              <a:pPr/>
              <a:t>18</a:t>
            </a:fld>
            <a:endParaRPr lang="en-US" smtClean="0">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a:lstStyle/>
          <a:p>
            <a:pPr eaLnBrk="1" hangingPunct="1"/>
            <a:endParaRPr lang="en-US" smtClean="0"/>
          </a:p>
        </p:txBody>
      </p:sp>
      <p:sp>
        <p:nvSpPr>
          <p:cNvPr id="593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51B08C-B5C0-40C8-A7E1-12D91998CCA2}" type="slidenum">
              <a:rPr lang="en-US" smtClean="0">
                <a:ea typeface="ＭＳ Ｐゴシック" charset="-128"/>
                <a:cs typeface="ＭＳ Ｐゴシック" charset="-128"/>
              </a:rPr>
              <a:pPr/>
              <a:t>19</a:t>
            </a:fld>
            <a:endParaRPr lang="en-US"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noFill/>
          <a:ln>
            <a:solidFill>
              <a:srgbClr val="000000"/>
            </a:solidFill>
            <a:miter lim="800000"/>
            <a:headEnd/>
            <a:tailEnd/>
          </a:ln>
        </p:spPr>
      </p:sp>
      <p:sp>
        <p:nvSpPr>
          <p:cNvPr id="18434" name="Rectangle 3"/>
          <p:cNvSpPr>
            <a:spLocks noGrp="1"/>
          </p:cNvSpPr>
          <p:nvPr>
            <p:ph type="body" idx="1"/>
          </p:nvPr>
        </p:nvSpPr>
        <p:spPr bwMode="auto">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Take Note </a:t>
            </a:r>
            <a:r>
              <a:rPr lang="en-US" sz="1200" kern="1200" dirty="0" smtClean="0">
                <a:solidFill>
                  <a:schemeClr val="tx1"/>
                </a:solidFill>
                <a:effectLst/>
                <a:latin typeface="+mn-lt"/>
                <a:ea typeface="ＭＳ Ｐゴシック" charset="-128"/>
                <a:cs typeface="ＭＳ Ｐゴシック" charset="-128"/>
              </a:rPr>
              <a:t>Shortcut keys are keys or combinations of keys pressed together to perform a command. Shortcut keys provide a quick way to give commands without having to take your hands from the keyboard. Keyboard shortcuts from previous versions of Word that began with Ctrl have remained the same. However, those that began with Alt are now different and require the use of </a:t>
            </a:r>
            <a:r>
              <a:rPr lang="en-US" sz="1200" kern="1200" dirty="0" err="1" smtClean="0">
                <a:solidFill>
                  <a:schemeClr val="tx1"/>
                </a:solidFill>
                <a:effectLst/>
                <a:latin typeface="+mn-lt"/>
                <a:ea typeface="ＭＳ Ｐゴシック" charset="-128"/>
                <a:cs typeface="ＭＳ Ｐゴシック" charset="-128"/>
              </a:rPr>
              <a:t>KeyTips</a:t>
            </a:r>
            <a:r>
              <a:rPr lang="en-US" sz="1200" kern="1200" dirty="0" smtClean="0">
                <a:solidFill>
                  <a:schemeClr val="tx1"/>
                </a:solidFill>
                <a:effectLst/>
                <a:latin typeface="+mn-lt"/>
                <a:ea typeface="ＭＳ Ｐゴシック" charset="-128"/>
                <a:cs typeface="ＭＳ Ｐゴシック" charset="-128"/>
              </a:rPr>
              <a:t>.</a:t>
            </a:r>
            <a:endParaRPr lang="en-US" sz="1200" kern="1200" dirty="0">
              <a:solidFill>
                <a:schemeClr val="tx1"/>
              </a:solidFill>
              <a:effectLst/>
              <a:latin typeface="+mn-lt"/>
              <a:ea typeface="ＭＳ Ｐゴシック" charset="-128"/>
              <a:cs typeface="ＭＳ Ｐゴシック" charset="-128"/>
            </a:endParaRPr>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180ED34-DCFB-4EA3-98D7-0FA6F6C50DA9}" type="slidenum">
              <a:rPr lang="en-US" smtClean="0">
                <a:ea typeface="ＭＳ Ｐゴシック" charset="-128"/>
                <a:cs typeface="ＭＳ Ｐゴシック" charset="-128"/>
              </a:rPr>
              <a:pPr/>
              <a:t>20</a:t>
            </a:fld>
            <a:endParaRPr lang="en-US" smtClean="0">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a:lstStyle/>
          <a:p>
            <a:endParaRPr lang="en-US" b="1"/>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3A9963-15FE-42DC-A4FD-BD8DB810E574}" type="slidenum">
              <a:rPr lang="en-US" smtClean="0">
                <a:ea typeface="ＭＳ Ｐゴシック" charset="-128"/>
                <a:cs typeface="ＭＳ Ｐゴシック" charset="-128"/>
              </a:rPr>
              <a:pPr/>
              <a:t>22</a:t>
            </a:fld>
            <a:endParaRPr lang="en-US" smtClean="0">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a:lstStyle/>
          <a:p>
            <a:pPr eaLnBrk="1" hangingPunct="1"/>
            <a:endParaRPr lang="en-US"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ADB6D0-66BD-4174-9BAF-41EBC4D681BD}" type="slidenum">
              <a:rPr lang="en-US" smtClean="0">
                <a:ea typeface="ＭＳ Ｐゴシック" charset="-128"/>
                <a:cs typeface="ＭＳ Ｐゴシック" charset="-128"/>
              </a:rPr>
              <a:pPr/>
              <a:t>23</a:t>
            </a:fld>
            <a:endParaRPr lang="en-US" smtClean="0">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a:lstStyle/>
          <a:p>
            <a:pPr eaLnBrk="1" hangingPunct="1"/>
            <a:endParaRPr lang="en-US" smtClean="0"/>
          </a:p>
        </p:txBody>
      </p:sp>
      <p:sp>
        <p:nvSpPr>
          <p:cNvPr id="716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BC48B6-C834-4C65-965F-82741AF2C48B}" type="slidenum">
              <a:rPr lang="en-US" smtClean="0">
                <a:ea typeface="ＭＳ Ｐゴシック" charset="-128"/>
                <a:cs typeface="ＭＳ Ｐゴシック" charset="-128"/>
              </a:rPr>
              <a:pPr/>
              <a:t>24</a:t>
            </a:fld>
            <a:endParaRPr lang="en-US" smtClean="0">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a:lstStyle/>
          <a:p>
            <a:endParaRPr lang="en-US" b="1" dirty="0" smtClean="0"/>
          </a:p>
        </p:txBody>
      </p:sp>
      <p:sp>
        <p:nvSpPr>
          <p:cNvPr id="737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A4952E-4B74-4975-B0CC-EA4693538174}" type="slidenum">
              <a:rPr lang="en-US" smtClean="0">
                <a:ea typeface="ＭＳ Ｐゴシック" charset="-128"/>
                <a:cs typeface="ＭＳ Ｐゴシック" charset="-128"/>
              </a:rPr>
              <a:pPr/>
              <a:t>25</a:t>
            </a:fld>
            <a:endParaRPr lang="en-US" smtClean="0">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pPr eaLnBrk="1" hangingPunct="1"/>
            <a:endParaRPr lang="en-US" smtClean="0"/>
          </a:p>
        </p:txBody>
      </p:sp>
      <p:sp>
        <p:nvSpPr>
          <p:cNvPr id="778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BCAF67-A574-4A6C-A5EA-4252DD44E9E4}" type="slidenum">
              <a:rPr lang="en-US" smtClean="0">
                <a:ea typeface="ＭＳ Ｐゴシック" charset="-128"/>
                <a:cs typeface="ＭＳ Ｐゴシック" charset="-128"/>
              </a:rPr>
              <a:pPr/>
              <a:t>26</a:t>
            </a:fld>
            <a:endParaRPr lang="en-US" smtClean="0">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a:lstStyle/>
          <a:p>
            <a:endParaRPr lang="en-US" b="1"/>
          </a:p>
        </p:txBody>
      </p:sp>
      <p:sp>
        <p:nvSpPr>
          <p:cNvPr id="798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CDCF6E-2670-4ACF-8F83-8596234529D1}" type="slidenum">
              <a:rPr lang="en-US" smtClean="0">
                <a:ea typeface="ＭＳ Ｐゴシック" charset="-128"/>
                <a:cs typeface="ＭＳ Ｐゴシック" charset="-128"/>
              </a:rPr>
              <a:pPr/>
              <a:t>27</a:t>
            </a:fld>
            <a:endParaRPr lang="en-US" smtClean="0">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You can also activate Backstage view by pressing </a:t>
            </a:r>
            <a:r>
              <a:rPr lang="en-US" sz="1200" kern="1200" dirty="0" err="1" smtClean="0">
                <a:solidFill>
                  <a:schemeClr val="tx1"/>
                </a:solidFill>
                <a:effectLst/>
                <a:latin typeface="+mn-lt"/>
                <a:ea typeface="ＭＳ Ｐゴシック" charset="-128"/>
                <a:cs typeface="ＭＳ Ｐゴシック" charset="-128"/>
              </a:rPr>
              <a:t>Alt+F</a:t>
            </a:r>
            <a:r>
              <a:rPr lang="en-US" sz="1200" kern="1200" dirty="0" smtClean="0">
                <a:solidFill>
                  <a:schemeClr val="tx1"/>
                </a:solidFill>
                <a:effectLst/>
                <a:latin typeface="+mn-lt"/>
                <a:ea typeface="ＭＳ Ｐゴシック" charset="-128"/>
                <a:cs typeface="ＭＳ Ｐゴシック" charset="-128"/>
              </a:rPr>
              <a:t>.</a:t>
            </a:r>
          </a:p>
        </p:txBody>
      </p:sp>
      <p:sp>
        <p:nvSpPr>
          <p:cNvPr id="819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CE2465-C4FA-4C81-829C-65CB88A70455}" type="slidenum">
              <a:rPr lang="en-US" smtClean="0">
                <a:ea typeface="ＭＳ Ｐゴシック" charset="-128"/>
                <a:cs typeface="ＭＳ Ｐゴシック" charset="-128"/>
              </a:rPr>
              <a:pPr/>
              <a:t>28</a:t>
            </a:fld>
            <a:endParaRPr lang="en-US" smtClean="0">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a:lstStyle/>
          <a:p>
            <a:endParaRPr lang="en-US" b="1"/>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3858F3-A230-43B2-8021-26A522FE8A9E}" type="slidenum">
              <a:rPr lang="en-US" smtClean="0">
                <a:ea typeface="ＭＳ Ｐゴシック" charset="-128"/>
                <a:cs typeface="ＭＳ Ｐゴシック" charset="-128"/>
              </a:rPr>
              <a:pPr/>
              <a:t>29</a:t>
            </a:fld>
            <a:endParaRPr lang="en-US" smtClean="0">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a:lstStyle/>
          <a:p>
            <a:pPr eaLnBrk="1" hangingPunct="1"/>
            <a:endParaRPr lang="en-US" smtClean="0"/>
          </a:p>
        </p:txBody>
      </p:sp>
      <p:sp>
        <p:nvSpPr>
          <p:cNvPr id="860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33304A-0EEF-4B5E-8127-D7865EB31E54}" type="slidenum">
              <a:rPr lang="en-US" smtClean="0">
                <a:ea typeface="ＭＳ Ｐゴシック" charset="-128"/>
                <a:cs typeface="ＭＳ Ｐゴシック" charset="-128"/>
              </a:rPr>
              <a:pPr/>
              <a:t>30</a:t>
            </a:fld>
            <a:endParaRPr lang="en-US" smtClean="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pPr eaLnBrk="1" hangingPunct="1"/>
            <a:endParaRPr lang="en-US"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5B3A60-B248-4A37-BF11-E7588C24CC68}" type="slidenum">
              <a:rPr lang="en-US" smtClean="0">
                <a:ea typeface="ＭＳ Ｐゴシック" charset="-128"/>
                <a:cs typeface="ＭＳ Ｐゴシック" charset="-128"/>
              </a:rPr>
              <a:pPr/>
              <a:t>3</a:t>
            </a:fld>
            <a:endParaRPr lang="en-US" smtClean="0">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a:lstStyle/>
          <a:p>
            <a:endParaRPr lang="en-US" b="1"/>
          </a:p>
        </p:txBody>
      </p:sp>
      <p:sp>
        <p:nvSpPr>
          <p:cNvPr id="880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495715-A695-4BAF-ABD8-44CDF8D5E20D}" type="slidenum">
              <a:rPr lang="en-US" smtClean="0">
                <a:ea typeface="ＭＳ Ｐゴシック" charset="-128"/>
                <a:cs typeface="ＭＳ Ｐゴシック" charset="-128"/>
              </a:rPr>
              <a:pPr/>
              <a:t>31</a:t>
            </a:fld>
            <a:endParaRPr lang="en-US" smtClean="0">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a:lstStyle/>
          <a:p>
            <a:endParaRPr lang="en-US" b="1"/>
          </a:p>
        </p:txBody>
      </p:sp>
      <p:sp>
        <p:nvSpPr>
          <p:cNvPr id="901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FF9145-2AF8-4882-A606-F24E60DD08B4}" type="slidenum">
              <a:rPr lang="en-US" smtClean="0">
                <a:ea typeface="ＭＳ Ｐゴシック" charset="-128"/>
                <a:cs typeface="ＭＳ Ｐゴシック" charset="-128"/>
              </a:rPr>
              <a:pPr/>
              <a:t>32</a:t>
            </a:fld>
            <a:endParaRPr lang="en-US" smtClean="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a:lstStyle/>
          <a:p>
            <a:pPr eaLnBrk="1" hangingPunct="1"/>
            <a:endParaRPr lang="en-US" smtClean="0"/>
          </a:p>
        </p:txBody>
      </p:sp>
      <p:sp>
        <p:nvSpPr>
          <p:cNvPr id="921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B12380-4980-48CE-BF8B-58057A60E60F}" type="slidenum">
              <a:rPr lang="en-US" smtClean="0">
                <a:ea typeface="ＭＳ Ｐゴシック" charset="-128"/>
                <a:cs typeface="ＭＳ Ｐゴシック" charset="-128"/>
              </a:rPr>
              <a:pPr/>
              <a:t>33</a:t>
            </a:fld>
            <a:endParaRPr lang="en-US" smtClean="0">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a:lstStyle/>
          <a:p>
            <a:endParaRPr lang="en-US" b="1"/>
          </a:p>
        </p:txBody>
      </p:sp>
      <p:sp>
        <p:nvSpPr>
          <p:cNvPr id="942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EA1B204-D53F-49CB-8DD7-1DE5EF4249D1}" type="slidenum">
              <a:rPr lang="en-US" smtClean="0">
                <a:ea typeface="ＭＳ Ｐゴシック" charset="-128"/>
                <a:cs typeface="ＭＳ Ｐゴシック" charset="-128"/>
              </a:rPr>
              <a:pPr/>
              <a:t>34</a:t>
            </a:fld>
            <a:endParaRPr lang="en-US" smtClean="0">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a:lstStyle/>
          <a:p>
            <a:endParaRPr lang="en-US" b="1" dirty="0"/>
          </a:p>
        </p:txBody>
      </p:sp>
      <p:sp>
        <p:nvSpPr>
          <p:cNvPr id="962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3ED872-1397-4F7F-A068-FF7FC7F972D5}" type="slidenum">
              <a:rPr lang="en-US" smtClean="0">
                <a:ea typeface="ＭＳ Ｐゴシック" charset="-128"/>
                <a:cs typeface="ＭＳ Ｐゴシック" charset="-128"/>
              </a:rPr>
              <a:pPr/>
              <a:t>35</a:t>
            </a:fld>
            <a:endParaRPr lang="en-US" smtClean="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bwMode="auto">
          <a:noFill/>
          <a:ln>
            <a:solidFill>
              <a:srgbClr val="000000"/>
            </a:solidFill>
            <a:miter lim="800000"/>
            <a:headEnd/>
            <a:tailEnd/>
          </a:ln>
        </p:spPr>
      </p:sp>
      <p:sp>
        <p:nvSpPr>
          <p:cNvPr id="100354" name="Notes Placeholder 2"/>
          <p:cNvSpPr>
            <a:spLocks noGrp="1"/>
          </p:cNvSpPr>
          <p:nvPr>
            <p:ph type="body" idx="1"/>
          </p:nvPr>
        </p:nvSpPr>
        <p:spPr bwMode="auto">
          <a:noFill/>
        </p:spPr>
        <p:txBody>
          <a:bodyPr/>
          <a:lstStyle/>
          <a:p>
            <a:endParaRPr lang="en-US" b="1"/>
          </a:p>
        </p:txBody>
      </p:sp>
      <p:sp>
        <p:nvSpPr>
          <p:cNvPr id="1003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8C9D1B-1AD6-4591-ACFC-C666046CC281}" type="slidenum">
              <a:rPr lang="en-US" smtClean="0">
                <a:ea typeface="ＭＳ Ｐゴシック" charset="-128"/>
                <a:cs typeface="ＭＳ Ｐゴシック" charset="-128"/>
              </a:rPr>
              <a:pPr/>
              <a:t>36</a:t>
            </a:fld>
            <a:endParaRPr lang="en-US" smtClean="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Another Way </a:t>
            </a:r>
            <a:r>
              <a:rPr lang="en-US" sz="1200" kern="1200" dirty="0" smtClean="0">
                <a:solidFill>
                  <a:schemeClr val="tx1"/>
                </a:solidFill>
                <a:effectLst/>
                <a:latin typeface="+mn-lt"/>
                <a:ea typeface="ＭＳ Ｐゴシック" charset="-128"/>
                <a:cs typeface="ＭＳ Ｐゴシック" charset="-128"/>
              </a:rPr>
              <a:t>The Word Help button also appears in some dialog boxes and ScreenTips for quick access to context-related help.</a:t>
            </a:r>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37</a:t>
            </a:fld>
            <a:endParaRPr lang="en-US" smtClean="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38</a:t>
            </a:fld>
            <a:endParaRPr lang="en-US" smtClean="0">
              <a:ea typeface="ＭＳ Ｐゴシック" charset="-128"/>
              <a:cs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39</a:t>
            </a:fld>
            <a:endParaRPr lang="en-US" smtClean="0">
              <a:ea typeface="ＭＳ Ｐゴシック" charset="-128"/>
              <a:cs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40</a:t>
            </a:fld>
            <a:endParaRPr lang="en-US" smtClean="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r>
              <a:rPr lang="en-US" sz="1200" b="1" i="0" u="none" strike="noStrike" kern="1200" baseline="0" dirty="0" smtClean="0">
                <a:solidFill>
                  <a:schemeClr val="tx1"/>
                </a:solidFill>
                <a:latin typeface="+mn-lt"/>
                <a:ea typeface="ＭＳ Ｐゴシック" charset="-128"/>
                <a:cs typeface="ＭＳ Ｐゴシック" charset="-128"/>
              </a:rPr>
              <a:t>Take note </a:t>
            </a:r>
            <a:r>
              <a:rPr lang="en-US" sz="1200" b="0" i="0" u="none" strike="noStrike" kern="1200" baseline="0" dirty="0" smtClean="0">
                <a:solidFill>
                  <a:schemeClr val="tx1"/>
                </a:solidFill>
                <a:latin typeface="+mn-lt"/>
                <a:ea typeface="ＭＳ Ｐゴシック" charset="-128"/>
                <a:cs typeface="ＭＳ Ｐゴシック" charset="-128"/>
              </a:rPr>
              <a:t>If your computer is running an operating system other than Windows 7, such as Windows Vista</a:t>
            </a:r>
          </a:p>
          <a:p>
            <a:r>
              <a:rPr lang="en-US" sz="1200" b="0" i="0" u="none" strike="noStrike" kern="1200" baseline="0" dirty="0" smtClean="0">
                <a:solidFill>
                  <a:schemeClr val="tx1"/>
                </a:solidFill>
                <a:latin typeface="+mn-lt"/>
                <a:ea typeface="ＭＳ Ｐゴシック" charset="-128"/>
                <a:cs typeface="ＭＳ Ｐゴシック" charset="-128"/>
              </a:rPr>
              <a:t>or XP, you will be able to complete the lessons in this book, but some screenshots and steps</a:t>
            </a:r>
          </a:p>
          <a:p>
            <a:r>
              <a:rPr lang="en-US" sz="1200" b="0" i="0" u="none" strike="noStrike" kern="1200" baseline="0" dirty="0" smtClean="0">
                <a:solidFill>
                  <a:schemeClr val="tx1"/>
                </a:solidFill>
                <a:latin typeface="+mn-lt"/>
                <a:ea typeface="ＭＳ Ｐゴシック" charset="-128"/>
                <a:cs typeface="ＭＳ Ｐゴシック" charset="-128"/>
              </a:rPr>
              <a:t>might appear slightly different.</a:t>
            </a:r>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CF4736-4B19-48A5-BB83-ECA4E4CD468B}" type="slidenum">
              <a:rPr lang="en-US" smtClean="0">
                <a:ea typeface="ＭＳ Ｐゴシック" charset="-128"/>
                <a:cs typeface="ＭＳ Ｐゴシック" charset="-128"/>
              </a:rPr>
              <a:pPr/>
              <a:t>4</a:t>
            </a:fld>
            <a:endParaRPr lang="en-US" smtClean="0">
              <a:ea typeface="ＭＳ Ｐゴシック" charset="-128"/>
              <a:cs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41</a:t>
            </a:fld>
            <a:endParaRPr lang="en-US" smtClean="0">
              <a:ea typeface="ＭＳ Ｐゴシック" charset="-128"/>
              <a:cs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To use AutoComplete, you can also key the first four characters of the current date then press </a:t>
            </a:r>
            <a:r>
              <a:rPr lang="en-US" sz="1200" b="1" kern="1200" dirty="0" smtClean="0">
                <a:solidFill>
                  <a:schemeClr val="tx1"/>
                </a:solidFill>
                <a:effectLst/>
                <a:latin typeface="+mn-lt"/>
                <a:ea typeface="ＭＳ Ｐゴシック" charset="-128"/>
                <a:cs typeface="ＭＳ Ｐゴシック" charset="-128"/>
              </a:rPr>
              <a:t>Enter</a:t>
            </a:r>
            <a:r>
              <a:rPr lang="en-US" sz="1200" kern="1200" dirty="0" smtClean="0">
                <a:solidFill>
                  <a:schemeClr val="tx1"/>
                </a:solidFill>
                <a:effectLst/>
                <a:latin typeface="+mn-lt"/>
                <a:ea typeface="ＭＳ Ｐゴシック" charset="-128"/>
                <a:cs typeface="ＭＳ Ｐゴシック" charset="-128"/>
              </a:rPr>
              <a:t> or </a:t>
            </a:r>
            <a:r>
              <a:rPr lang="en-US" sz="1200" b="1" kern="1200" dirty="0" smtClean="0">
                <a:solidFill>
                  <a:schemeClr val="tx1"/>
                </a:solidFill>
                <a:effectLst/>
                <a:latin typeface="+mn-lt"/>
                <a:ea typeface="ＭＳ Ｐゴシック" charset="-128"/>
                <a:cs typeface="ＭＳ Ｐゴシック" charset="-128"/>
              </a:rPr>
              <a:t>F3</a:t>
            </a:r>
            <a:r>
              <a:rPr lang="en-US" sz="1200" kern="1200" dirty="0" smtClean="0">
                <a:solidFill>
                  <a:schemeClr val="tx1"/>
                </a:solidFill>
                <a:effectLst/>
                <a:latin typeface="+mn-lt"/>
                <a:ea typeface="ＭＳ Ｐゴシック" charset="-128"/>
                <a:cs typeface="ＭＳ Ｐゴシック" charset="-128"/>
              </a:rPr>
              <a:t>.</a:t>
            </a:r>
          </a:p>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42</a:t>
            </a:fld>
            <a:endParaRPr lang="en-US" smtClean="0">
              <a:ea typeface="ＭＳ Ｐゴシック" charset="-128"/>
              <a:cs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43</a:t>
            </a:fld>
            <a:endParaRPr lang="en-US" smtClean="0">
              <a:ea typeface="ＭＳ Ｐゴシック" charset="-128"/>
              <a:cs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44</a:t>
            </a:fld>
            <a:endParaRPr lang="en-US" smtClean="0">
              <a:ea typeface="ＭＳ Ｐゴシック" charset="-128"/>
              <a:cs typeface="ＭＳ Ｐゴシック" charset="-128"/>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45</a:t>
            </a:fld>
            <a:endParaRPr lang="en-US" smtClean="0">
              <a:ea typeface="ＭＳ Ｐゴシック" charset="-128"/>
              <a:cs typeface="ＭＳ Ｐゴシック"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Take </a:t>
            </a:r>
            <a:r>
              <a:rPr lang="en-US" sz="1200" b="1" kern="1200" dirty="0" smtClean="0">
                <a:solidFill>
                  <a:schemeClr val="tx1"/>
                </a:solidFill>
                <a:effectLst/>
                <a:latin typeface="+mn-lt"/>
                <a:ea typeface="ＭＳ Ｐゴシック" charset="-128"/>
                <a:cs typeface="ＭＳ Ｐゴシック" charset="-128"/>
              </a:rPr>
              <a:t>Note: </a:t>
            </a:r>
            <a:r>
              <a:rPr lang="en-US" sz="1200" kern="1200" dirty="0" smtClean="0">
                <a:solidFill>
                  <a:schemeClr val="tx1"/>
                </a:solidFill>
                <a:effectLst/>
                <a:latin typeface="+mn-lt"/>
                <a:ea typeface="ＭＳ Ｐゴシック" charset="-128"/>
                <a:cs typeface="ＭＳ Ｐゴシック" charset="-128"/>
              </a:rPr>
              <a:t>To create a new blank document, click the File tab and then click the New command. “Blank document" will already be selected, so all you need to do is click Create. You can also open a new blank document using the keyboard shortcut </a:t>
            </a:r>
            <a:r>
              <a:rPr lang="en-US" sz="1200" kern="1200" dirty="0" err="1" smtClean="0">
                <a:solidFill>
                  <a:schemeClr val="tx1"/>
                </a:solidFill>
                <a:effectLst/>
                <a:latin typeface="+mn-lt"/>
                <a:ea typeface="ＭＳ Ｐゴシック" charset="-128"/>
                <a:cs typeface="ＭＳ Ｐゴシック" charset="-128"/>
              </a:rPr>
              <a:t>Ctrl+N</a:t>
            </a:r>
            <a:r>
              <a:rPr lang="en-US" sz="1200" kern="1200" dirty="0" smtClean="0">
                <a:solidFill>
                  <a:schemeClr val="tx1"/>
                </a:solidFill>
                <a:effectLst/>
                <a:latin typeface="+mn-lt"/>
                <a:ea typeface="ＭＳ Ｐゴシック" charset="-128"/>
                <a:cs typeface="ＭＳ Ｐゴシック" charset="-128"/>
              </a:rPr>
              <a:t>.</a:t>
            </a:r>
          </a:p>
          <a:p>
            <a:r>
              <a:rPr lang="en-US" sz="1200" kern="1200" dirty="0" smtClean="0">
                <a:solidFill>
                  <a:schemeClr val="tx1"/>
                </a:solidFill>
                <a:effectLst/>
                <a:latin typeface="+mn-lt"/>
                <a:ea typeface="ＭＳ Ｐゴシック" charset="-128"/>
                <a:cs typeface="ＭＳ Ｐゴシック" charset="-128"/>
              </a:rPr>
              <a:t>It is always important to save your document before closing the program. However, if you close the document or Word by accident, a prompt will appear, asking if you want to save your document. Choose Yes to save and close, No to close without saving, or Cancel to stop the Close command</a:t>
            </a:r>
            <a:r>
              <a:rPr lang="en-US" sz="1200" kern="1200" dirty="0" smtClean="0">
                <a:solidFill>
                  <a:schemeClr val="tx1"/>
                </a:solidFill>
                <a:effectLst/>
                <a:latin typeface="+mn-lt"/>
                <a:ea typeface="ＭＳ Ｐゴシック" charset="-128"/>
                <a:cs typeface="ＭＳ Ｐゴシック" charset="-128"/>
              </a:rPr>
              <a:t>.</a:t>
            </a:r>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46</a:t>
            </a:fld>
            <a:endParaRPr lang="en-US" smtClean="0">
              <a:ea typeface="ＭＳ Ｐゴシック" charset="-128"/>
              <a:cs typeface="ＭＳ Ｐゴシック"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47</a:t>
            </a:fld>
            <a:endParaRPr lang="en-US" smtClean="0">
              <a:ea typeface="ＭＳ Ｐゴシック" charset="-128"/>
              <a:cs typeface="ＭＳ Ｐゴシック"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48</a:t>
            </a:fld>
            <a:endParaRPr lang="en-US" smtClean="0">
              <a:ea typeface="ＭＳ Ｐゴシック" charset="-128"/>
              <a:cs typeface="ＭＳ Ｐゴシック" charset="-128"/>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49</a:t>
            </a:fld>
            <a:endParaRPr lang="en-US" smtClean="0">
              <a:ea typeface="ＭＳ Ｐゴシック" charset="-128"/>
              <a:cs typeface="ＭＳ Ｐゴシック"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50</a:t>
            </a:fld>
            <a:endParaRPr lang="en-US" smtClean="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eaLnBrk="1" hangingPunct="1"/>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BACB8D-BA0B-43D7-9410-33D097C21070}" type="slidenum">
              <a:rPr lang="en-US" smtClean="0">
                <a:ea typeface="ＭＳ Ｐゴシック" charset="-128"/>
                <a:cs typeface="ＭＳ Ｐゴシック" charset="-128"/>
              </a:rPr>
              <a:pPr/>
              <a:t>5</a:t>
            </a:fld>
            <a:endParaRPr lang="en-US" smtClean="0">
              <a:ea typeface="ＭＳ Ｐゴシック" charset="-128"/>
              <a:cs typeface="ＭＳ Ｐゴシック"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51</a:t>
            </a:fld>
            <a:endParaRPr lang="en-US" smtClean="0">
              <a:ea typeface="ＭＳ Ｐゴシック" charset="-128"/>
              <a:cs typeface="ＭＳ Ｐゴシック"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a:lstStyle/>
          <a:p>
            <a:r>
              <a:rPr lang="en-US" sz="1200" b="1" kern="1200" dirty="0" smtClean="0">
                <a:solidFill>
                  <a:schemeClr val="tx1"/>
                </a:solidFill>
                <a:effectLst/>
                <a:latin typeface="+mn-lt"/>
                <a:ea typeface="ＭＳ Ｐゴシック" charset="-128"/>
                <a:cs typeface="ＭＳ Ｐゴシック" charset="-128"/>
              </a:rPr>
              <a:t>Take </a:t>
            </a:r>
            <a:r>
              <a:rPr lang="en-US" sz="1200" b="1" kern="1200" dirty="0" smtClean="0">
                <a:solidFill>
                  <a:schemeClr val="tx1"/>
                </a:solidFill>
                <a:effectLst/>
                <a:latin typeface="+mn-lt"/>
                <a:ea typeface="ＭＳ Ｐゴシック" charset="-128"/>
                <a:cs typeface="ＭＳ Ｐゴシック" charset="-128"/>
              </a:rPr>
              <a:t>Note: </a:t>
            </a:r>
            <a:r>
              <a:rPr lang="en-US" sz="1200" kern="1200" dirty="0" smtClean="0">
                <a:solidFill>
                  <a:schemeClr val="tx1"/>
                </a:solidFill>
                <a:effectLst/>
                <a:latin typeface="+mn-lt"/>
                <a:ea typeface="ＭＳ Ｐゴシック" charset="-128"/>
                <a:cs typeface="ＭＳ Ｐゴシック" charset="-128"/>
              </a:rPr>
              <a:t>When opening an existing document in Word 2010, it will open in one of the three modes: Word 2010, Word 2007 Compatibility Mode, or Word 97-2003 Compatibility Mode.</a:t>
            </a:r>
          </a:p>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You can also save a document by clicking the Save button on the Quick Access Toolbar or by pressing </a:t>
            </a:r>
            <a:r>
              <a:rPr lang="en-US" sz="1200" kern="1200" dirty="0" err="1" smtClean="0">
                <a:solidFill>
                  <a:schemeClr val="tx1"/>
                </a:solidFill>
                <a:effectLst/>
                <a:latin typeface="+mn-lt"/>
                <a:ea typeface="ＭＳ Ｐゴシック" charset="-128"/>
                <a:cs typeface="ＭＳ Ｐゴシック" charset="-128"/>
              </a:rPr>
              <a:t>Ctrl+S</a:t>
            </a:r>
            <a:r>
              <a:rPr lang="en-US" sz="1200" kern="1200" dirty="0" smtClean="0">
                <a:solidFill>
                  <a:schemeClr val="tx1"/>
                </a:solidFill>
                <a:effectLst/>
                <a:latin typeface="+mn-lt"/>
                <a:ea typeface="ＭＳ Ｐゴシック" charset="-128"/>
                <a:cs typeface="ＭＳ Ｐゴシック" charset="-128"/>
              </a:rPr>
              <a:t>.</a:t>
            </a:r>
          </a:p>
          <a:p>
            <a:r>
              <a:rPr lang="en-US" sz="1200" b="1" kern="1200" dirty="0" smtClean="0">
                <a:solidFill>
                  <a:schemeClr val="tx1"/>
                </a:solidFill>
                <a:effectLst/>
                <a:latin typeface="+mn-lt"/>
                <a:ea typeface="ＭＳ Ｐゴシック" charset="-128"/>
                <a:cs typeface="ＭＳ Ｐゴシック" charset="-128"/>
              </a:rPr>
              <a:t>Cross </a:t>
            </a:r>
            <a:r>
              <a:rPr lang="en-US" sz="1200" b="1" kern="1200" dirty="0" smtClean="0">
                <a:solidFill>
                  <a:schemeClr val="tx1"/>
                </a:solidFill>
                <a:effectLst/>
                <a:latin typeface="+mn-lt"/>
                <a:ea typeface="ＭＳ Ｐゴシック" charset="-128"/>
                <a:cs typeface="ＭＳ Ｐゴシック" charset="-128"/>
              </a:rPr>
              <a:t>Reference: </a:t>
            </a:r>
            <a:r>
              <a:rPr lang="en-US" sz="1200" kern="1200" dirty="0" smtClean="0">
                <a:solidFill>
                  <a:schemeClr val="tx1"/>
                </a:solidFill>
                <a:effectLst/>
                <a:latin typeface="+mn-lt"/>
                <a:ea typeface="ＭＳ Ｐゴシック" charset="-128"/>
                <a:cs typeface="ＭＳ Ｐゴシック" charset="-128"/>
              </a:rPr>
              <a:t>It is a common business practice to send documents as an attachment via email. When documents are opened as an attachment, they open in Protected view. Protected view is covered in greater depth in Lesson 13.</a:t>
            </a:r>
            <a:endParaRPr lang="en-US" sz="1200" kern="1200" dirty="0">
              <a:solidFill>
                <a:schemeClr val="tx1"/>
              </a:solidFill>
              <a:effectLst/>
              <a:latin typeface="+mn-lt"/>
              <a:ea typeface="ＭＳ Ｐゴシック" charset="-128"/>
              <a:cs typeface="ＭＳ Ｐゴシック" charset="-128"/>
            </a:endParaRPr>
          </a:p>
        </p:txBody>
      </p:sp>
      <p:sp>
        <p:nvSpPr>
          <p:cNvPr id="1024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FA9288-B3D4-447E-AB78-2F992C8DBB4B}" type="slidenum">
              <a:rPr lang="en-US" smtClean="0">
                <a:ea typeface="ＭＳ Ｐゴシック" charset="-128"/>
                <a:cs typeface="ＭＳ Ｐゴシック" charset="-128"/>
              </a:rPr>
              <a:pPr/>
              <a:t>52</a:t>
            </a:fld>
            <a:endParaRPr lang="en-US" smtClean="0">
              <a:ea typeface="ＭＳ Ｐゴシック" charset="-128"/>
              <a:cs typeface="ＭＳ Ｐゴシック"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Troubleshooting:</a:t>
            </a:r>
            <a:r>
              <a:rPr lang="en-US" sz="1200" b="1" kern="1200" baseline="0" dirty="0" smtClean="0">
                <a:solidFill>
                  <a:schemeClr val="tx1"/>
                </a:solidFill>
                <a:effectLst/>
                <a:latin typeface="+mn-lt"/>
                <a:ea typeface="ＭＳ Ｐゴシック" charset="-128"/>
                <a:cs typeface="ＭＳ Ｐゴシック" charset="-128"/>
              </a:rPr>
              <a:t> </a:t>
            </a:r>
            <a:r>
              <a:rPr lang="en-US" sz="1200" kern="1200" dirty="0" err="1" smtClean="0">
                <a:solidFill>
                  <a:schemeClr val="tx1"/>
                </a:solidFill>
                <a:effectLst/>
                <a:latin typeface="+mn-lt"/>
                <a:ea typeface="ＭＳ Ｐゴシック" charset="-128"/>
                <a:cs typeface="ＭＳ Ｐゴシック" charset="-128"/>
              </a:rPr>
              <a:t>AutoRecover</a:t>
            </a:r>
            <a:r>
              <a:rPr lang="en-US" sz="1200" kern="1200" dirty="0" smtClean="0">
                <a:solidFill>
                  <a:schemeClr val="tx1"/>
                </a:solidFill>
                <a:effectLst/>
                <a:latin typeface="+mn-lt"/>
                <a:ea typeface="ＭＳ Ｐゴシック" charset="-128"/>
                <a:cs typeface="ＭＳ Ｐゴシック" charset="-128"/>
              </a:rPr>
              <a:t> </a:t>
            </a:r>
            <a:r>
              <a:rPr lang="en-US" sz="1200" kern="1200" dirty="0" smtClean="0">
                <a:solidFill>
                  <a:schemeClr val="tx1"/>
                </a:solidFill>
                <a:effectLst/>
                <a:latin typeface="+mn-lt"/>
                <a:ea typeface="ＭＳ Ｐゴシック" charset="-128"/>
                <a:cs typeface="ＭＳ Ｐゴシック" charset="-128"/>
              </a:rPr>
              <a:t>is a feature that automatically saves your data at scheduled intervals. This makes it possible to recover some of your work if a problem occurs. However, this useful option is not a substitute for frequently saving your documents as you work. You should always click the Save button regularly to avoid losing work in case of a power outage or computer crash.</a:t>
            </a:r>
          </a:p>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55</a:t>
            </a:fld>
            <a:endParaRPr lang="en-US"/>
          </a:p>
        </p:txBody>
      </p:sp>
    </p:spTree>
    <p:extLst>
      <p:ext uri="{BB962C8B-B14F-4D97-AF65-F5344CB8AC3E}">
        <p14:creationId xmlns:p14="http://schemas.microsoft.com/office/powerpoint/2010/main" val="20298756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The Save As dialog box can also be opened by pressing F12.</a:t>
            </a:r>
            <a:br>
              <a:rPr lang="en-US" sz="1200" kern="1200" dirty="0" smtClean="0">
                <a:solidFill>
                  <a:schemeClr val="tx1"/>
                </a:solidFill>
                <a:effectLst/>
                <a:latin typeface="+mn-lt"/>
                <a:ea typeface="ＭＳ Ｐゴシック" charset="-128"/>
                <a:cs typeface="ＭＳ Ｐゴシック" charset="-128"/>
              </a:rPr>
            </a:br>
            <a:r>
              <a:rPr lang="en-US" sz="1200" b="1" kern="1200" dirty="0" smtClean="0">
                <a:solidFill>
                  <a:schemeClr val="tx1"/>
                </a:solidFill>
                <a:effectLst/>
                <a:latin typeface="+mn-lt"/>
                <a:ea typeface="ＭＳ Ｐゴシック" charset="-128"/>
                <a:cs typeface="ＭＳ Ｐゴシック" charset="-128"/>
              </a:rPr>
              <a:t>Take Note: </a:t>
            </a:r>
            <a:r>
              <a:rPr lang="en-US" sz="1200" kern="1200" dirty="0" smtClean="0">
                <a:solidFill>
                  <a:schemeClr val="tx1"/>
                </a:solidFill>
                <a:effectLst/>
                <a:latin typeface="+mn-lt"/>
                <a:ea typeface="ＭＳ Ｐゴシック" charset="-128"/>
                <a:cs typeface="ＭＳ Ｐゴシック" charset="-128"/>
              </a:rPr>
              <a:t>To </a:t>
            </a:r>
            <a:r>
              <a:rPr lang="en-US" sz="1200" kern="1200" dirty="0" smtClean="0">
                <a:solidFill>
                  <a:schemeClr val="tx1"/>
                </a:solidFill>
                <a:effectLst/>
                <a:latin typeface="+mn-lt"/>
                <a:ea typeface="ＭＳ Ｐゴシック" charset="-128"/>
                <a:cs typeface="ＭＳ Ｐゴシック" charset="-128"/>
              </a:rPr>
              <a:t>locate your USB flash drive, click the drop-down arrow beside the address bar at the top of the dialog box, then scroll through the listings and click the flash drive.</a:t>
            </a:r>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57</a:t>
            </a:fld>
            <a:endParaRPr lang="en-US"/>
          </a:p>
        </p:txBody>
      </p:sp>
    </p:spTree>
    <p:extLst>
      <p:ext uri="{BB962C8B-B14F-4D97-AF65-F5344CB8AC3E}">
        <p14:creationId xmlns:p14="http://schemas.microsoft.com/office/powerpoint/2010/main" val="63840113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63</a:t>
            </a:fld>
            <a:endParaRPr lang="en-US"/>
          </a:p>
        </p:txBody>
      </p:sp>
    </p:spTree>
    <p:extLst>
      <p:ext uri="{BB962C8B-B14F-4D97-AF65-F5344CB8AC3E}">
        <p14:creationId xmlns:p14="http://schemas.microsoft.com/office/powerpoint/2010/main" val="354938246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By default, file extensions are off. If the file extensions on your computer are hidden, you can show them in Windows 7 using two different methods. Either choose Start &gt; Control Panel &gt; Appearance and Personalization &gt; Folder Options or choose Start, key “folder options” in the Search box, and press Enter.</a:t>
            </a:r>
          </a:p>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64</a:t>
            </a:fld>
            <a:endParaRPr lang="en-US"/>
          </a:p>
        </p:txBody>
      </p:sp>
    </p:spTree>
    <p:extLst>
      <p:ext uri="{BB962C8B-B14F-4D97-AF65-F5344CB8AC3E}">
        <p14:creationId xmlns:p14="http://schemas.microsoft.com/office/powerpoint/2010/main" val="15678927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Take </a:t>
            </a:r>
            <a:r>
              <a:rPr lang="en-US" sz="1200" b="1" kern="1200" dirty="0" smtClean="0">
                <a:solidFill>
                  <a:schemeClr val="tx1"/>
                </a:solidFill>
                <a:effectLst/>
                <a:latin typeface="+mn-lt"/>
                <a:ea typeface="ＭＳ Ｐゴシック" charset="-128"/>
                <a:cs typeface="ＭＳ Ｐゴシック" charset="-128"/>
              </a:rPr>
              <a:t>Note: </a:t>
            </a:r>
            <a:r>
              <a:rPr lang="en-US" sz="1200" kern="1200" dirty="0" smtClean="0">
                <a:solidFill>
                  <a:schemeClr val="tx1"/>
                </a:solidFill>
                <a:effectLst/>
                <a:latin typeface="+mn-lt"/>
                <a:ea typeface="ＭＳ Ｐゴシック" charset="-128"/>
                <a:cs typeface="ＭＳ Ｐゴシック" charset="-128"/>
              </a:rPr>
              <a:t>PDF is a popular save-as format for documents. This file type preserves document formatting so users can view the document, but they can’t change or copy it. In order to save in PDF format, you must download the appropriate add-in from </a:t>
            </a:r>
            <a:r>
              <a:rPr lang="en-US" sz="1200" kern="1200" dirty="0" err="1" smtClean="0">
                <a:solidFill>
                  <a:schemeClr val="tx1"/>
                </a:solidFill>
                <a:effectLst/>
                <a:latin typeface="+mn-lt"/>
                <a:ea typeface="ＭＳ Ｐゴシック" charset="-128"/>
                <a:cs typeface="ＭＳ Ｐゴシック" charset="-128"/>
              </a:rPr>
              <a:t>microsoft.com</a:t>
            </a:r>
            <a:r>
              <a:rPr lang="en-US" sz="1200" kern="1200" dirty="0" smtClean="0">
                <a:solidFill>
                  <a:schemeClr val="tx1"/>
                </a:solidFill>
                <a:effectLst/>
                <a:latin typeface="+mn-lt"/>
                <a:ea typeface="ＭＳ Ｐゴシック" charset="-128"/>
                <a:cs typeface="ＭＳ Ｐゴシック" charset="-128"/>
              </a:rPr>
              <a:t>.</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67</a:t>
            </a:fld>
            <a:endParaRPr lang="en-US"/>
          </a:p>
        </p:txBody>
      </p:sp>
    </p:spTree>
    <p:extLst>
      <p:ext uri="{BB962C8B-B14F-4D97-AF65-F5344CB8AC3E}">
        <p14:creationId xmlns:p14="http://schemas.microsoft.com/office/powerpoint/2010/main" val="30353574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ＭＳ Ｐゴシック" charset="-128"/>
                <a:cs typeface="ＭＳ Ｐゴシック" charset="-128"/>
              </a:rPr>
              <a:t>You </a:t>
            </a:r>
            <a:r>
              <a:rPr lang="en-US" sz="1200" kern="1200" dirty="0" smtClean="0">
                <a:solidFill>
                  <a:schemeClr val="tx1"/>
                </a:solidFill>
                <a:effectLst/>
                <a:latin typeface="+mn-lt"/>
                <a:ea typeface="ＭＳ Ｐゴシック" charset="-128"/>
                <a:cs typeface="ＭＳ Ｐゴシック" charset="-128"/>
              </a:rPr>
              <a:t>will learn more about Page Setup in Lesson 5.</a:t>
            </a:r>
          </a:p>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74</a:t>
            </a:fld>
            <a:endParaRPr lang="en-US"/>
          </a:p>
        </p:txBody>
      </p:sp>
    </p:spTree>
    <p:extLst>
      <p:ext uri="{BB962C8B-B14F-4D97-AF65-F5344CB8AC3E}">
        <p14:creationId xmlns:p14="http://schemas.microsoft.com/office/powerpoint/2010/main" val="37647321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Take </a:t>
            </a:r>
            <a:r>
              <a:rPr lang="en-US" sz="1200" b="1" kern="1200" dirty="0" smtClean="0">
                <a:solidFill>
                  <a:schemeClr val="tx1"/>
                </a:solidFill>
                <a:effectLst/>
                <a:latin typeface="+mn-lt"/>
                <a:ea typeface="ＭＳ Ｐゴシック" charset="-128"/>
                <a:cs typeface="ＭＳ Ｐゴシック" charset="-128"/>
              </a:rPr>
              <a:t>Note: </a:t>
            </a:r>
            <a:r>
              <a:rPr lang="en-US" sz="1200" kern="1200" dirty="0" smtClean="0">
                <a:solidFill>
                  <a:schemeClr val="tx1"/>
                </a:solidFill>
                <a:effectLst/>
                <a:latin typeface="+mn-lt"/>
                <a:ea typeface="ＭＳ Ｐゴシック" charset="-128"/>
                <a:cs typeface="ＭＳ Ｐゴシック" charset="-128"/>
              </a:rPr>
              <a:t>Before printing your document, </a:t>
            </a:r>
            <a:r>
              <a:rPr lang="en-US" sz="1200" kern="1200" dirty="0" smtClean="0">
                <a:solidFill>
                  <a:schemeClr val="tx1"/>
                </a:solidFill>
                <a:effectLst/>
                <a:latin typeface="+mn-lt"/>
                <a:ea typeface="ＭＳ Ｐゴシック" charset="-128"/>
                <a:cs typeface="ＭＳ Ｐゴシック" charset="-128"/>
              </a:rPr>
              <a:t>have them check with you.</a:t>
            </a:r>
            <a:endParaRPr lang="en-US" sz="1200" kern="1200" dirty="0" smtClean="0">
              <a:solidFill>
                <a:schemeClr val="tx1"/>
              </a:solidFill>
              <a:effectLst/>
              <a:latin typeface="+mn-lt"/>
              <a:ea typeface="ＭＳ Ｐゴシック" charset="-128"/>
              <a:cs typeface="ＭＳ Ｐゴシック" charset="-128"/>
            </a:endParaRPr>
          </a:p>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75</a:t>
            </a:fld>
            <a:endParaRPr lang="en-US"/>
          </a:p>
        </p:txBody>
      </p:sp>
    </p:spTree>
    <p:extLst>
      <p:ext uri="{BB962C8B-B14F-4D97-AF65-F5344CB8AC3E}">
        <p14:creationId xmlns:p14="http://schemas.microsoft.com/office/powerpoint/2010/main" val="124530307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You can also print a document by pressing </a:t>
            </a:r>
            <a:r>
              <a:rPr lang="en-US" sz="1200" kern="1200" dirty="0" err="1" smtClean="0">
                <a:solidFill>
                  <a:schemeClr val="tx1"/>
                </a:solidFill>
                <a:effectLst/>
                <a:latin typeface="+mn-lt"/>
                <a:ea typeface="ＭＳ Ｐゴシック" charset="-128"/>
                <a:cs typeface="ＭＳ Ｐゴシック" charset="-128"/>
              </a:rPr>
              <a:t>Ctrl+P</a:t>
            </a:r>
            <a:r>
              <a:rPr lang="en-US" sz="1200" kern="1200" dirty="0" smtClean="0">
                <a:solidFill>
                  <a:schemeClr val="tx1"/>
                </a:solidFill>
                <a:effectLst/>
                <a:latin typeface="+mn-lt"/>
                <a:ea typeface="ＭＳ Ｐゴシック" charset="-128"/>
                <a:cs typeface="ＭＳ Ｐゴシック" charset="-128"/>
              </a:rPr>
              <a:t>.</a:t>
            </a:r>
          </a:p>
          <a:p>
            <a:endParaRPr lang="en-US" dirty="0"/>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79</a:t>
            </a:fld>
            <a:endParaRPr lang="en-US"/>
          </a:p>
        </p:txBody>
      </p:sp>
    </p:spTree>
    <p:extLst>
      <p:ext uri="{BB962C8B-B14F-4D97-AF65-F5344CB8AC3E}">
        <p14:creationId xmlns:p14="http://schemas.microsoft.com/office/powerpoint/2010/main" val="2864893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effectLst/>
                <a:latin typeface="+mn-lt"/>
                <a:ea typeface="ＭＳ Ｐゴシック" charset="-128"/>
                <a:cs typeface="ＭＳ Ｐゴシック" charset="-128"/>
              </a:rPr>
              <a:t>Take Note</a:t>
            </a:r>
            <a:r>
              <a:rPr lang="en-US" sz="1200" kern="1200" dirty="0" smtClean="0">
                <a:solidFill>
                  <a:schemeClr val="tx1"/>
                </a:solidFill>
                <a:effectLst/>
                <a:latin typeface="+mn-lt"/>
                <a:ea typeface="ＭＳ Ｐゴシック" charset="-128"/>
                <a:cs typeface="ＭＳ Ｐゴシック" charset="-128"/>
              </a:rPr>
              <a:t> Windows 7 is a descendant of Windows Vista, and it is the latest Microsoft operating system. Windows 7 is for PC users at home, work, and school. It is a powerful tool that controls the user interface, storage devices, other software, peripheral devices, networks/security, system resources, and task scheduling. Microsoft has made Windows 7 quick to respond and customizable to accommodate your needs.</a:t>
            </a:r>
          </a:p>
          <a:p>
            <a:endParaRPr lang="en-US" b="1" dirty="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9A129D-3FB0-4EFE-B231-BACBBE810CE1}" type="slidenum">
              <a:rPr lang="en-US" smtClean="0">
                <a:ea typeface="ＭＳ Ｐゴシック" charset="-128"/>
                <a:cs typeface="ＭＳ Ｐゴシック" charset="-128"/>
              </a:rPr>
              <a:pPr/>
              <a:t>6</a:t>
            </a:fld>
            <a:endParaRPr lang="en-US" smtClean="0">
              <a:ea typeface="ＭＳ Ｐゴシック" charset="-128"/>
              <a:cs typeface="ＭＳ Ｐゴシック"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ＭＳ Ｐゴシック" charset="-128"/>
                <a:cs typeface="ＭＳ Ｐゴシック" charset="-128"/>
              </a:rPr>
              <a:t>Another </a:t>
            </a:r>
            <a:r>
              <a:rPr lang="en-US" sz="1200" b="1" kern="1200" dirty="0" smtClean="0">
                <a:solidFill>
                  <a:schemeClr val="tx1"/>
                </a:solidFill>
                <a:effectLst/>
                <a:latin typeface="+mn-lt"/>
                <a:ea typeface="ＭＳ Ｐゴシック" charset="-128"/>
                <a:cs typeface="ＭＳ Ｐゴシック" charset="-128"/>
              </a:rPr>
              <a:t>Way: </a:t>
            </a:r>
            <a:r>
              <a:rPr lang="en-US" sz="1200" kern="1200" dirty="0" smtClean="0">
                <a:solidFill>
                  <a:schemeClr val="tx1"/>
                </a:solidFill>
                <a:effectLst/>
                <a:latin typeface="+mn-lt"/>
                <a:ea typeface="ＭＳ Ｐゴシック" charset="-128"/>
                <a:cs typeface="ＭＳ Ｐゴシック" charset="-128"/>
              </a:rPr>
              <a:t>The shortcut for closing a document is </a:t>
            </a:r>
            <a:r>
              <a:rPr lang="en-US" sz="1200" kern="1200" dirty="0" err="1" smtClean="0">
                <a:solidFill>
                  <a:schemeClr val="tx1"/>
                </a:solidFill>
                <a:effectLst/>
                <a:latin typeface="+mn-lt"/>
                <a:ea typeface="ＭＳ Ｐゴシック" charset="-128"/>
                <a:cs typeface="ＭＳ Ｐゴシック" charset="-128"/>
              </a:rPr>
              <a:t>Ctrl+W</a:t>
            </a:r>
            <a:r>
              <a:rPr lang="en-US" sz="1200" kern="1200" dirty="0" smtClean="0">
                <a:solidFill>
                  <a:schemeClr val="tx1"/>
                </a:solidFill>
                <a:effectLst/>
                <a:latin typeface="+mn-lt"/>
                <a:ea typeface="ＭＳ Ｐゴシック" charset="-128"/>
                <a:cs typeface="ＭＳ Ｐゴシック" charset="-128"/>
              </a:rPr>
              <a:t>. To close the program, you can simply click the Close button.</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CA67E0AA-BC9B-4C49-8615-2B612821B26B}" type="slidenum">
              <a:rPr lang="en-US" smtClean="0"/>
              <a:pPr>
                <a:defRPr/>
              </a:pPr>
              <a:t>81</a:t>
            </a:fld>
            <a:endParaRPr lang="en-US"/>
          </a:p>
        </p:txBody>
      </p:sp>
    </p:spTree>
    <p:extLst>
      <p:ext uri="{BB962C8B-B14F-4D97-AF65-F5344CB8AC3E}">
        <p14:creationId xmlns:p14="http://schemas.microsoft.com/office/powerpoint/2010/main" val="797473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endParaRPr lang="en-US" b="1"/>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D77CAC-1DBE-40FF-BBF2-52E814A66C7F}" type="slidenum">
              <a:rPr lang="en-US" smtClean="0">
                <a:ea typeface="ＭＳ Ｐゴシック" charset="-128"/>
                <a:cs typeface="ＭＳ Ｐゴシック" charset="-128"/>
              </a:rPr>
              <a:pPr/>
              <a:t>7</a:t>
            </a:fld>
            <a:endParaRPr lang="en-US" smtClean="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endParaRPr lang="en-US" b="1" dirty="0"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2EAD3BF-6D18-4A84-8930-AC3B21C53730}" type="slidenum">
              <a:rPr lang="en-US" smtClean="0">
                <a:ea typeface="ＭＳ Ｐゴシック" charset="-128"/>
                <a:cs typeface="ＭＳ Ｐゴシック" charset="-128"/>
              </a:rPr>
              <a:pPr/>
              <a:t>8</a:t>
            </a:fld>
            <a:endParaRPr lang="en-US" smtClean="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endParaRPr lang="en-US" b="1" dirty="0"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AC777F-8A59-4704-AF8F-26815F7291FF}" type="slidenum">
              <a:rPr lang="en-US" smtClean="0">
                <a:ea typeface="ＭＳ Ｐゴシック" charset="-128"/>
                <a:cs typeface="ＭＳ Ｐゴシック" charset="-128"/>
              </a:rPr>
              <a:pPr/>
              <a:t>9</a:t>
            </a:fld>
            <a:endParaRPr lang="en-US"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60A7FE5-1540-4DEE-8F3D-FD5D1915A611}"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6E24F0-B97B-4F67-9910-249435EF80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AE0D6A-C4C7-429D-BFAD-02B61FBBD779}"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57D9CD3-34EE-43B7-8A32-DC089D8AD87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11D92F2-14CB-40CD-8FC9-C83C355EC19A}"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FA4201-4EFC-4F15-9238-607605412DB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5029200"/>
          </a:xfrm>
        </p:spPr>
        <p:txBody>
          <a:bodyPr/>
          <a:lstStyle/>
          <a:p>
            <a:pPr lvl="0"/>
            <a:r>
              <a:rPr lang="en-US" noProof="0" smtClean="0"/>
              <a:t>Click icon to add table</a:t>
            </a:r>
          </a:p>
        </p:txBody>
      </p:sp>
      <p:sp>
        <p:nvSpPr>
          <p:cNvPr id="4" name="Rectangle 4"/>
          <p:cNvSpPr>
            <a:spLocks noGrp="1" noChangeArrowheads="1"/>
          </p:cNvSpPr>
          <p:nvPr>
            <p:ph type="dt" sz="half" idx="10"/>
          </p:nvPr>
        </p:nvSpPr>
        <p:spPr>
          <a:ln/>
        </p:spPr>
        <p:txBody>
          <a:bodyPr/>
          <a:lstStyle>
            <a:lvl1pPr>
              <a:defRPr/>
            </a:lvl1pPr>
          </a:lstStyle>
          <a:p>
            <a:pPr>
              <a:defRPr/>
            </a:pPr>
            <a:fld id="{85A2F9A2-2681-489D-8D88-15BFBF18BB91}"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7D00B8-6425-474D-8F5E-A3B2A80FF5C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E468463-6791-4936-B6C0-DCD80232F74D}"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8061AA-D9F5-449F-B8F3-5E4B814C31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3F68023-3EA0-4992-99A3-3D90EA77CBC6}" type="datetimeFigureOut">
              <a:rPr lang="en-US"/>
              <a:pPr>
                <a:defRPr/>
              </a:pPr>
              <a:t>8/16/2011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2E038A-DDC2-41D0-A0EA-1B90D76B7B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393C7A2-DF74-45B7-9365-A23842EAF93A}"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3B8CB1-9864-4B0C-B9C4-014E41D943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2F9C73B1-F3F0-4C33-B9F3-6C641CE001AC}" type="datetimeFigureOut">
              <a:rPr lang="en-US"/>
              <a:pPr>
                <a:defRPr/>
              </a:pPr>
              <a:t>8/16/2011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82F234F-8D55-41ED-A44D-EDCCEAF39F5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F67F6692-C048-4EBA-8E61-F9A1E9269DD3}" type="datetimeFigureOut">
              <a:rPr lang="en-US"/>
              <a:pPr>
                <a:defRPr/>
              </a:pPr>
              <a:t>8/16/2011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C26971B-25C9-47E5-80F4-C3CBB60D247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C27A2-BE80-4A11-A665-77691B06294E}" type="datetimeFigureOut">
              <a:rPr lang="en-US"/>
              <a:pPr>
                <a:defRPr/>
              </a:pPr>
              <a:t>8/16/2011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42A8E0D-BDA3-4278-ACBA-F8D4E57BBA2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9FC5939-55D2-4346-AAD1-8B182337F7DF}"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B7867F-1341-415F-93E1-BC4104DA63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591D5C-BD2C-440D-B5DD-87E455141190}" type="datetimeFigureOut">
              <a:rPr lang="en-US"/>
              <a:pPr>
                <a:defRPr/>
              </a:pPr>
              <a:t>8/16/2011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10D994-A814-4EAE-901C-9B1CA92FC8E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CDCB"/>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435546"/>
            <a:ext cx="8306809" cy="603387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1030" name="Straight Connector 7"/>
          <p:cNvCxnSpPr>
            <a:cxnSpLocks noChangeShapeType="1"/>
          </p:cNvCxnSpPr>
          <p:nvPr/>
        </p:nvCxnSpPr>
        <p:spPr bwMode="auto">
          <a:xfrm>
            <a:off x="533400" y="1447800"/>
            <a:ext cx="8077200" cy="1588"/>
          </a:xfrm>
          <a:prstGeom prst="line">
            <a:avLst/>
          </a:prstGeom>
          <a:noFill/>
          <a:ln w="57150">
            <a:solidFill>
              <a:srgbClr val="000080"/>
            </a:solidFill>
            <a:round/>
            <a:headEnd/>
            <a:tailEnd/>
          </a:ln>
        </p:spPr>
      </p:cxnSp>
      <p:sp>
        <p:nvSpPr>
          <p:cNvPr id="149506" name="Rectangle 2"/>
          <p:cNvSpPr>
            <a:spLocks noGrp="1" noChangeArrowheads="1"/>
          </p:cNvSpPr>
          <p:nvPr>
            <p:ph type="title"/>
          </p:nvPr>
        </p:nvSpPr>
        <p:spPr bwMode="auto">
          <a:xfrm>
            <a:off x="457200" y="457200"/>
            <a:ext cx="8229600" cy="914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2" name="Rectangle 3"/>
          <p:cNvSpPr>
            <a:spLocks noGrp="1" noChangeArrowheads="1"/>
          </p:cNvSpPr>
          <p:nvPr>
            <p:ph type="body" idx="1"/>
          </p:nvPr>
        </p:nvSpPr>
        <p:spPr bwMode="auto">
          <a:xfrm>
            <a:off x="457200" y="1447800"/>
            <a:ext cx="82296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ea typeface="+mn-ea"/>
                <a:cs typeface="+mn-cs"/>
              </a:defRPr>
            </a:lvl1pPr>
          </a:lstStyle>
          <a:p>
            <a:pPr>
              <a:defRPr/>
            </a:pPr>
            <a:fld id="{D70529FF-6A4C-4583-8698-85B45217EEC7}" type="datetimeFigureOut">
              <a:rPr lang="en-US"/>
              <a:pPr>
                <a:defRPr/>
              </a:pPr>
              <a:t>8/16/2011</a:t>
            </a:fld>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82A9F5A3-6675-4BB0-882C-C79FCC76E21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2" r:id="rId1"/>
    <p:sldLayoutId id="2147484061" r:id="rId2"/>
    <p:sldLayoutId id="2147484060" r:id="rId3"/>
    <p:sldLayoutId id="2147484059" r:id="rId4"/>
    <p:sldLayoutId id="2147484058" r:id="rId5"/>
    <p:sldLayoutId id="2147484057" r:id="rId6"/>
    <p:sldLayoutId id="2147484056" r:id="rId7"/>
    <p:sldLayoutId id="2147484055" r:id="rId8"/>
    <p:sldLayoutId id="2147484054" r:id="rId9"/>
    <p:sldLayoutId id="2147484053" r:id="rId10"/>
    <p:sldLayoutId id="2147484052" r:id="rId11"/>
    <p:sldLayoutId id="2147484051" r:id="rId12"/>
  </p:sldLayoutIdLst>
  <p:txStyles>
    <p:titleStyle>
      <a:lvl1pPr algn="l" rtl="0" fontAlgn="base">
        <a:spcBef>
          <a:spcPct val="0"/>
        </a:spcBef>
        <a:spcAft>
          <a:spcPct val="0"/>
        </a:spcAft>
        <a:defRPr sz="3200">
          <a:solidFill>
            <a:srgbClr val="0000CC"/>
          </a:solidFill>
          <a:effectLst>
            <a:outerShdw blurRad="38100" dist="38100" dir="2700000" algn="tl">
              <a:srgbClr val="000000"/>
            </a:outerShdw>
          </a:effectLst>
          <a:latin typeface="+mj-lt"/>
          <a:ea typeface="ＭＳ Ｐゴシック" charset="-128"/>
          <a:cs typeface="ＭＳ Ｐゴシック" charset="-128"/>
        </a:defRPr>
      </a:lvl1pPr>
      <a:lvl2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2pPr>
      <a:lvl3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3pPr>
      <a:lvl4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4pPr>
      <a:lvl5pPr algn="l" rtl="0" fontAlgn="base">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ea typeface="ＭＳ Ｐゴシック" charset="-128"/>
          <a:cs typeface="ＭＳ Ｐゴシック" charset="-128"/>
        </a:defRPr>
      </a:lvl5pPr>
      <a:lvl6pPr marL="4572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6pPr>
      <a:lvl7pPr marL="9144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7pPr>
      <a:lvl8pPr marL="13716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8pPr>
      <a:lvl9pPr marL="1828800" algn="l" rtl="0" eaLnBrk="1" fontAlgn="base" hangingPunct="1">
        <a:spcBef>
          <a:spcPct val="0"/>
        </a:spcBef>
        <a:spcAft>
          <a:spcPct val="0"/>
        </a:spcAft>
        <a:defRPr sz="3200">
          <a:solidFill>
            <a:srgbClr val="0000CC"/>
          </a:solidFill>
          <a:effectLst>
            <a:outerShdw blurRad="38100" dist="38100" dir="2700000" algn="tl">
              <a:srgbClr val="000000"/>
            </a:outerShdw>
          </a:effectLst>
          <a:latin typeface="Franklin Gothic Medium" pitchFamily="34" charset="0"/>
        </a:defRPr>
      </a:lvl9pPr>
    </p:titleStyle>
    <p:body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ounded Rectangle 6"/>
          <p:cNvSpPr/>
          <p:nvPr/>
        </p:nvSpPr>
        <p:spPr>
          <a:xfrm>
            <a:off x="304800" y="1452563"/>
            <a:ext cx="8532813" cy="3043237"/>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ounded Rectangle 8"/>
          <p:cNvSpPr/>
          <p:nvPr/>
        </p:nvSpPr>
        <p:spPr>
          <a:xfrm>
            <a:off x="418596" y="1528074"/>
            <a:ext cx="8306809" cy="2889482"/>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ctrTitle" idx="4294967295"/>
          </p:nvPr>
        </p:nvSpPr>
        <p:spPr>
          <a:xfrm>
            <a:off x="0" y="2286000"/>
            <a:ext cx="8534400" cy="898525"/>
          </a:xfrm>
        </p:spPr>
        <p:txBody>
          <a:bodyPr lIns="45720" rIns="45720">
            <a:normAutofit/>
          </a:bodyPr>
          <a:lstStyle/>
          <a:p>
            <a:pPr algn="r">
              <a:defRPr/>
            </a:pPr>
            <a:r>
              <a:rPr lang="en-US" sz="4200" dirty="0" smtClean="0">
                <a:ea typeface="+mj-ea"/>
                <a:cs typeface="+mj-cs"/>
              </a:rPr>
              <a:t>Understanding Word</a:t>
            </a:r>
          </a:p>
        </p:txBody>
      </p:sp>
      <p:sp>
        <p:nvSpPr>
          <p:cNvPr id="15366" name="Subtitle 2"/>
          <p:cNvSpPr>
            <a:spLocks noGrp="1"/>
          </p:cNvSpPr>
          <p:nvPr>
            <p:ph type="body" idx="1"/>
          </p:nvPr>
        </p:nvSpPr>
        <p:spPr>
          <a:xfrm>
            <a:off x="304800" y="3124200"/>
            <a:ext cx="8183563" cy="1066800"/>
          </a:xfrm>
        </p:spPr>
        <p:txBody>
          <a:bodyPr lIns="182880" tIns="0"/>
          <a:lstStyle/>
          <a:p>
            <a:pPr marL="36513" indent="0" algn="r">
              <a:spcBef>
                <a:spcPct val="0"/>
              </a:spcBef>
              <a:buFontTx/>
              <a:buNone/>
            </a:pPr>
            <a:r>
              <a:rPr lang="en-US" sz="2800" dirty="0" smtClean="0"/>
              <a:t>Lesson 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Use the Ribbon</a:t>
            </a:r>
            <a:endParaRPr lang="en-US" dirty="0">
              <a:ea typeface="+mj-ea"/>
              <a:cs typeface="+mj-cs"/>
            </a:endParaRPr>
          </a:p>
        </p:txBody>
      </p:sp>
      <p:sp>
        <p:nvSpPr>
          <p:cNvPr id="35842"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r>
              <a:rPr lang="en-US" sz="2400" dirty="0" smtClean="0"/>
              <a:t>.</a:t>
            </a:r>
          </a:p>
          <a:p>
            <a:pPr marL="457200" lvl="0" indent="-457200">
              <a:buFont typeface="+mj-lt"/>
              <a:buAutoNum type="arabicPeriod"/>
            </a:pPr>
            <a:r>
              <a:rPr lang="en-US" sz="2400" dirty="0" smtClean="0"/>
              <a:t>The </a:t>
            </a:r>
            <a:r>
              <a:rPr lang="en-US" sz="2400" dirty="0"/>
              <a:t>Ribbon is located at the top of the Word screen. In your newly opened document, the Home tab is the active tab on the Ribbon, as </a:t>
            </a:r>
            <a:r>
              <a:rPr lang="en-US" sz="2400" dirty="0" smtClean="0"/>
              <a:t>below. </a:t>
            </a:r>
            <a:r>
              <a:rPr lang="en-US" sz="2400" dirty="0"/>
              <a:t>Note how the Ribbon is divided into groups.</a:t>
            </a:r>
          </a:p>
          <a:p>
            <a:pPr marL="457200" indent="-457200">
              <a:buFont typeface="+mj-lt"/>
              <a:buAutoNum type="arabicPeriod"/>
            </a:pPr>
            <a:endParaRPr lang="en-US" sz="2400" dirty="0"/>
          </a:p>
        </p:txBody>
      </p:sp>
      <p:pic>
        <p:nvPicPr>
          <p:cNvPr id="4" name="Picture 3" descr="Screen shot 2011-08-13 at 1.44.2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4154852"/>
            <a:ext cx="7975600" cy="192054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Use the Ribbon</a:t>
            </a:r>
            <a:endParaRPr lang="en-US" dirty="0">
              <a:ea typeface="+mj-ea"/>
              <a:cs typeface="+mj-cs"/>
            </a:endParaRPr>
          </a:p>
        </p:txBody>
      </p:sp>
      <p:sp>
        <p:nvSpPr>
          <p:cNvPr id="37890" name="Content Placeholder 2"/>
          <p:cNvSpPr>
            <a:spLocks noGrp="1"/>
          </p:cNvSpPr>
          <p:nvPr>
            <p:ph idx="1"/>
          </p:nvPr>
        </p:nvSpPr>
        <p:spPr>
          <a:xfrm>
            <a:off x="457200" y="1600200"/>
            <a:ext cx="8229600" cy="4876800"/>
          </a:xfrm>
        </p:spPr>
        <p:txBody>
          <a:bodyPr/>
          <a:lstStyle/>
          <a:p>
            <a:pPr marL="457200" indent="-457200">
              <a:buFont typeface="+mj-lt"/>
              <a:buAutoNum type="arabicPeriod" startAt="2"/>
            </a:pPr>
            <a:r>
              <a:rPr lang="en-US" sz="2400" dirty="0" smtClean="0"/>
              <a:t>Review </a:t>
            </a:r>
            <a:r>
              <a:rPr lang="en-US" sz="2400" dirty="0"/>
              <a:t>the other tabs on the Ribbon. Click the </a:t>
            </a:r>
            <a:r>
              <a:rPr lang="en-US" sz="2400" b="1" i="1" dirty="0"/>
              <a:t>Page Layout </a:t>
            </a:r>
            <a:r>
              <a:rPr lang="en-US" sz="2400" dirty="0"/>
              <a:t>tab to make it the active tab. Notice that the groups of commands change.</a:t>
            </a:r>
          </a:p>
          <a:p>
            <a:pPr marL="457200" indent="-457200">
              <a:buFont typeface="+mj-lt"/>
              <a:buAutoNum type="arabicPeriod" startAt="2"/>
            </a:pPr>
            <a:r>
              <a:rPr lang="en-US" sz="2400" dirty="0" smtClean="0"/>
              <a:t>Click </a:t>
            </a:r>
            <a:r>
              <a:rPr lang="en-US" sz="2400" dirty="0"/>
              <a:t>the </a:t>
            </a:r>
            <a:r>
              <a:rPr lang="en-US" sz="2400" b="1" i="1" dirty="0"/>
              <a:t>Home</a:t>
            </a:r>
            <a:r>
              <a:rPr lang="en-US" sz="2400" dirty="0"/>
              <a:t> tab.</a:t>
            </a:r>
          </a:p>
          <a:p>
            <a:pPr marL="457200" indent="-457200">
              <a:buFont typeface="+mj-lt"/>
              <a:buAutoNum type="arabicPeriod" startAt="2"/>
            </a:pPr>
            <a:r>
              <a:rPr lang="en-US" sz="2400" dirty="0" smtClean="0"/>
              <a:t>Click </a:t>
            </a:r>
            <a:r>
              <a:rPr lang="en-US" sz="2400" dirty="0"/>
              <a:t>the </a:t>
            </a:r>
            <a:r>
              <a:rPr lang="en-US" sz="2400" b="1" i="1" dirty="0"/>
              <a:t>dialog box launcher </a:t>
            </a:r>
            <a:br>
              <a:rPr lang="en-US" sz="2400" b="1" i="1" dirty="0"/>
            </a:br>
            <a:r>
              <a:rPr lang="en-US" sz="2400" dirty="0" smtClean="0"/>
              <a:t>in </a:t>
            </a:r>
            <a:r>
              <a:rPr lang="en-US" sz="2400" dirty="0"/>
              <a:t>the </a:t>
            </a:r>
            <a:r>
              <a:rPr lang="en-US" sz="2400" dirty="0" smtClean="0"/>
              <a:t>lower</a:t>
            </a:r>
            <a:r>
              <a:rPr lang="en-US" sz="2400" dirty="0"/>
              <a:t>-right corner of the </a:t>
            </a:r>
            <a:r>
              <a:rPr lang="en-US" sz="2400" dirty="0" smtClean="0"/>
              <a:t/>
            </a:r>
            <a:br>
              <a:rPr lang="en-US" sz="2400" dirty="0" smtClean="0"/>
            </a:br>
            <a:r>
              <a:rPr lang="en-US" sz="2400" dirty="0" smtClean="0"/>
              <a:t>Font </a:t>
            </a:r>
            <a:r>
              <a:rPr lang="en-US" sz="2400" dirty="0"/>
              <a:t>group. </a:t>
            </a:r>
            <a:r>
              <a:rPr lang="en-US" sz="2400" dirty="0" smtClean="0"/>
              <a:t>The </a:t>
            </a:r>
            <a:r>
              <a:rPr lang="en-US" sz="2400" dirty="0"/>
              <a:t>Font dialog box, </a:t>
            </a:r>
            <a:r>
              <a:rPr lang="en-US" sz="2400" dirty="0" smtClean="0"/>
              <a:t/>
            </a:r>
            <a:br>
              <a:rPr lang="en-US" sz="2400" dirty="0" smtClean="0"/>
            </a:br>
            <a:r>
              <a:rPr lang="en-US" sz="2400" dirty="0" smtClean="0"/>
              <a:t>as </a:t>
            </a:r>
            <a:r>
              <a:rPr lang="en-US" sz="2400" dirty="0"/>
              <a:t>shown </a:t>
            </a:r>
            <a:r>
              <a:rPr lang="en-US" sz="2400" dirty="0" smtClean="0"/>
              <a:t>at </a:t>
            </a:r>
            <a:r>
              <a:rPr lang="en-US" sz="2400" dirty="0"/>
              <a:t>r</a:t>
            </a:r>
            <a:r>
              <a:rPr lang="en-US" sz="2400" dirty="0" smtClean="0"/>
              <a:t>ight. Click </a:t>
            </a:r>
            <a:r>
              <a:rPr lang="en-US" sz="2400" b="1" i="1" dirty="0"/>
              <a:t>Cancel</a:t>
            </a:r>
            <a:r>
              <a:rPr lang="en-US" sz="2400" dirty="0"/>
              <a:t> </a:t>
            </a:r>
            <a:r>
              <a:rPr lang="en-US" sz="2400" dirty="0" smtClean="0"/>
              <a:t/>
            </a:r>
            <a:br>
              <a:rPr lang="en-US" sz="2400" dirty="0" smtClean="0"/>
            </a:br>
            <a:r>
              <a:rPr lang="en-US" sz="2400" dirty="0" smtClean="0"/>
              <a:t>to </a:t>
            </a:r>
            <a:r>
              <a:rPr lang="en-US" sz="2400" dirty="0"/>
              <a:t>close the d</a:t>
            </a:r>
            <a:r>
              <a:rPr lang="en-US" sz="2400" dirty="0" smtClean="0"/>
              <a:t>ialog </a:t>
            </a:r>
            <a:r>
              <a:rPr lang="en-US" sz="2400" dirty="0"/>
              <a:t>box.</a:t>
            </a:r>
          </a:p>
        </p:txBody>
      </p:sp>
      <p:pic>
        <p:nvPicPr>
          <p:cNvPr id="3" name="Picture 2" descr="f01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3933" y="2641269"/>
            <a:ext cx="3192125" cy="345910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Use the Ribbon</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5"/>
            </a:pPr>
            <a:r>
              <a:rPr lang="en-US" sz="2200" dirty="0" smtClean="0"/>
              <a:t>Click </a:t>
            </a:r>
            <a:r>
              <a:rPr lang="en-US" sz="2200" dirty="0"/>
              <a:t>the drop-down arrow </a:t>
            </a:r>
            <a:r>
              <a:rPr lang="en-US" sz="2200" dirty="0" smtClean="0"/>
              <a:t>on </a:t>
            </a:r>
            <a:r>
              <a:rPr lang="en-US" sz="2200" dirty="0"/>
              <a:t>the </a:t>
            </a:r>
            <a:r>
              <a:rPr lang="en-US" sz="2200" dirty="0" smtClean="0"/>
              <a:t/>
            </a:r>
            <a:br>
              <a:rPr lang="en-US" sz="2200" dirty="0" smtClean="0"/>
            </a:br>
            <a:r>
              <a:rPr lang="en-US" sz="2200" dirty="0" smtClean="0"/>
              <a:t>Font </a:t>
            </a:r>
            <a:r>
              <a:rPr lang="en-US" sz="2200" dirty="0"/>
              <a:t>command box </a:t>
            </a:r>
            <a:r>
              <a:rPr lang="en-US" sz="2200" dirty="0" smtClean="0"/>
              <a:t>in </a:t>
            </a:r>
            <a:r>
              <a:rPr lang="en-US" sz="2200" dirty="0"/>
              <a:t>the Font </a:t>
            </a:r>
            <a:r>
              <a:rPr lang="en-US" sz="2200" dirty="0" smtClean="0"/>
              <a:t/>
            </a:r>
            <a:br>
              <a:rPr lang="en-US" sz="2200" dirty="0" smtClean="0"/>
            </a:br>
            <a:r>
              <a:rPr lang="en-US" sz="2200" dirty="0" smtClean="0"/>
              <a:t>group </a:t>
            </a:r>
            <a:r>
              <a:rPr lang="en-US" sz="2200" dirty="0"/>
              <a:t>to produce </a:t>
            </a:r>
            <a:r>
              <a:rPr lang="en-US" sz="2200" dirty="0" smtClean="0"/>
              <a:t>a </a:t>
            </a:r>
            <a:r>
              <a:rPr lang="en-US" sz="2200" dirty="0"/>
              <a:t>menu of </a:t>
            </a:r>
            <a:r>
              <a:rPr lang="en-US" sz="2200" dirty="0" smtClean="0"/>
              <a:t/>
            </a:r>
            <a:br>
              <a:rPr lang="en-US" sz="2200" dirty="0" smtClean="0"/>
            </a:br>
            <a:r>
              <a:rPr lang="en-US" sz="2200" dirty="0" smtClean="0"/>
              <a:t>available </a:t>
            </a:r>
            <a:r>
              <a:rPr lang="en-US" sz="2200" dirty="0"/>
              <a:t>fonts, </a:t>
            </a:r>
            <a:r>
              <a:rPr lang="en-US" sz="2200" dirty="0" smtClean="0"/>
              <a:t>as </a:t>
            </a:r>
            <a:r>
              <a:rPr lang="en-US" sz="2200" dirty="0"/>
              <a:t>shown </a:t>
            </a:r>
            <a:r>
              <a:rPr lang="en-US" sz="2200" dirty="0" smtClean="0"/>
              <a:t>at right.</a:t>
            </a:r>
          </a:p>
          <a:p>
            <a:pPr marL="457200" indent="-457200">
              <a:buFont typeface="+mj-lt"/>
              <a:buAutoNum type="arabicPeriod" startAt="5"/>
            </a:pPr>
            <a:r>
              <a:rPr lang="en-US" sz="2200" dirty="0" smtClean="0"/>
              <a:t>Click </a:t>
            </a:r>
            <a:r>
              <a:rPr lang="en-US" sz="2200" dirty="0"/>
              <a:t>the arrow again to </a:t>
            </a:r>
            <a:r>
              <a:rPr lang="en-US" sz="2200" dirty="0" smtClean="0"/>
              <a:t>close</a:t>
            </a:r>
            <a:br>
              <a:rPr lang="en-US" sz="2200" dirty="0" smtClean="0"/>
            </a:br>
            <a:r>
              <a:rPr lang="en-US" sz="2200" dirty="0" smtClean="0"/>
              <a:t>the menu.</a:t>
            </a:r>
          </a:p>
          <a:p>
            <a:pPr marL="457200" indent="-457200">
              <a:buFont typeface="+mj-lt"/>
              <a:buAutoNum type="arabicPeriod" startAt="5"/>
            </a:pPr>
            <a:r>
              <a:rPr lang="en-US" sz="2200" dirty="0" smtClean="0"/>
              <a:t>Double</a:t>
            </a:r>
            <a:r>
              <a:rPr lang="en-US" sz="2200" dirty="0"/>
              <a:t>-click the </a:t>
            </a:r>
            <a:r>
              <a:rPr lang="en-US" sz="2200" b="1" i="1" dirty="0"/>
              <a:t>Home</a:t>
            </a:r>
            <a:r>
              <a:rPr lang="en-US" sz="2200" dirty="0"/>
              <a:t> tab. </a:t>
            </a:r>
            <a:r>
              <a:rPr lang="en-US" sz="2200" dirty="0" smtClean="0"/>
              <a:t>Notice</a:t>
            </a:r>
            <a:br>
              <a:rPr lang="en-US" sz="2200" dirty="0" smtClean="0"/>
            </a:br>
            <a:r>
              <a:rPr lang="en-US" sz="2200" dirty="0" smtClean="0"/>
              <a:t>the </a:t>
            </a:r>
            <a:r>
              <a:rPr lang="en-US" sz="2200" dirty="0"/>
              <a:t>command groups </a:t>
            </a:r>
            <a:r>
              <a:rPr lang="en-US" sz="2200" dirty="0" smtClean="0"/>
              <a:t>are </a:t>
            </a:r>
            <a:r>
              <a:rPr lang="en-US" sz="2200" dirty="0"/>
              <a:t>hidden </a:t>
            </a:r>
            <a:r>
              <a:rPr lang="en-US" sz="2200" dirty="0" smtClean="0"/>
              <a:t/>
            </a:r>
            <a:br>
              <a:rPr lang="en-US" sz="2200" dirty="0" smtClean="0"/>
            </a:br>
            <a:r>
              <a:rPr lang="en-US" sz="2200" dirty="0" smtClean="0"/>
              <a:t>to </a:t>
            </a:r>
            <a:r>
              <a:rPr lang="en-US" sz="2200" dirty="0"/>
              <a:t>give you more </a:t>
            </a:r>
            <a:r>
              <a:rPr lang="en-US" sz="2200" dirty="0" smtClean="0"/>
              <a:t>screen </a:t>
            </a:r>
            <a:r>
              <a:rPr lang="en-US" sz="2200" dirty="0"/>
              <a:t>space </a:t>
            </a:r>
            <a:r>
              <a:rPr lang="en-US" sz="2200" dirty="0" smtClean="0"/>
              <a:t/>
            </a:r>
            <a:br>
              <a:rPr lang="en-US" sz="2200" dirty="0" smtClean="0"/>
            </a:br>
            <a:r>
              <a:rPr lang="en-US" sz="2200" dirty="0" smtClean="0"/>
              <a:t>to </a:t>
            </a:r>
            <a:r>
              <a:rPr lang="en-US" sz="2200" dirty="0"/>
              <a:t>work on your </a:t>
            </a:r>
            <a:r>
              <a:rPr lang="en-US" sz="2200" dirty="0" smtClean="0"/>
              <a:t>document.</a:t>
            </a:r>
          </a:p>
          <a:p>
            <a:pPr marL="457200" indent="-457200">
              <a:buFont typeface="+mj-lt"/>
              <a:buAutoNum type="arabicPeriod" startAt="5"/>
            </a:pPr>
            <a:r>
              <a:rPr lang="en-US" sz="2200" dirty="0" smtClean="0"/>
              <a:t>Double</a:t>
            </a:r>
            <a:r>
              <a:rPr lang="en-US" sz="2200" dirty="0"/>
              <a:t>-click </a:t>
            </a:r>
            <a:r>
              <a:rPr lang="en-US" sz="2200" b="1" i="1" dirty="0"/>
              <a:t>Home</a:t>
            </a:r>
            <a:r>
              <a:rPr lang="en-US" sz="2200" dirty="0"/>
              <a:t> again to </a:t>
            </a:r>
            <a:r>
              <a:rPr lang="en-US" sz="2200" dirty="0" smtClean="0"/>
              <a:t/>
            </a:r>
            <a:br>
              <a:rPr lang="en-US" sz="2200" dirty="0" smtClean="0"/>
            </a:br>
            <a:r>
              <a:rPr lang="en-US" sz="2200" dirty="0" smtClean="0"/>
              <a:t>redisplay </a:t>
            </a:r>
            <a:r>
              <a:rPr lang="en-US" sz="2200" dirty="0"/>
              <a:t>the groups</a:t>
            </a:r>
            <a:r>
              <a:rPr lang="en-US" sz="2200" dirty="0" smtClean="0"/>
              <a:t>.</a:t>
            </a:r>
          </a:p>
          <a:p>
            <a:r>
              <a:rPr lang="en-US" sz="2200" dirty="0"/>
              <a:t>Leave the document open to use in the next exercise.</a:t>
            </a:r>
          </a:p>
          <a:p>
            <a:pPr marL="457200" indent="-457200">
              <a:buFont typeface="+mj-lt"/>
              <a:buAutoNum type="arabicPeriod" startAt="5"/>
            </a:pPr>
            <a:endParaRPr lang="en-US" sz="2400" dirty="0"/>
          </a:p>
          <a:p>
            <a:pPr marL="457200" indent="-457200">
              <a:buFont typeface="+mj-lt"/>
              <a:buAutoNum type="arabicPeriod" startAt="5"/>
            </a:pPr>
            <a:endParaRPr lang="en-US" sz="2400" dirty="0"/>
          </a:p>
        </p:txBody>
      </p:sp>
      <p:pic>
        <p:nvPicPr>
          <p:cNvPr id="3" name="Picture 2" descr="f01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3559" y="1578000"/>
            <a:ext cx="2872660" cy="439946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Using the Mini Toolbar</a:t>
            </a:r>
          </a:p>
        </p:txBody>
      </p:sp>
      <p:sp>
        <p:nvSpPr>
          <p:cNvPr id="41986" name="Rectangle 3"/>
          <p:cNvSpPr>
            <a:spLocks noGrp="1" noChangeArrowheads="1"/>
          </p:cNvSpPr>
          <p:nvPr>
            <p:ph type="body" idx="1"/>
          </p:nvPr>
        </p:nvSpPr>
        <p:spPr>
          <a:xfrm>
            <a:off x="457200" y="1600200"/>
            <a:ext cx="8229600" cy="4876800"/>
          </a:xfrm>
        </p:spPr>
        <p:txBody>
          <a:bodyPr/>
          <a:lstStyle/>
          <a:p>
            <a:r>
              <a:rPr lang="en-US" sz="2400" dirty="0"/>
              <a:t>In this exercise, you learn to use the </a:t>
            </a:r>
            <a:r>
              <a:rPr lang="en-US" sz="2400" b="1" i="1" dirty="0"/>
              <a:t>Mini toolbar</a:t>
            </a:r>
            <a:r>
              <a:rPr lang="en-US" sz="2400" dirty="0"/>
              <a:t>,</a:t>
            </a:r>
            <a:r>
              <a:rPr lang="en-US" sz="2400" b="1" dirty="0"/>
              <a:t> </a:t>
            </a:r>
            <a:r>
              <a:rPr lang="en-US" sz="2400" dirty="0"/>
              <a:t>a small toolbar with popular commands that appears when you point to selected text. </a:t>
            </a:r>
            <a:endParaRPr lang="en-US" sz="2400" dirty="0" smtClean="0"/>
          </a:p>
          <a:p>
            <a:r>
              <a:rPr lang="en-US" sz="2400" dirty="0" smtClean="0"/>
              <a:t>You </a:t>
            </a:r>
            <a:r>
              <a:rPr lang="en-US" sz="2400" dirty="0"/>
              <a:t>also learn to display the </a:t>
            </a:r>
            <a:r>
              <a:rPr lang="en-US" sz="2400" b="1" i="1" dirty="0"/>
              <a:t>shortcut menu</a:t>
            </a:r>
            <a:r>
              <a:rPr lang="en-US" sz="2400" dirty="0"/>
              <a:t>, which contains a list of useful commands.</a:t>
            </a:r>
          </a:p>
          <a:p>
            <a:endParaRPr lang="en-US"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Use the Mini Toolbar</a:t>
            </a:r>
            <a:endParaRPr lang="en-US" dirty="0" smtClean="0">
              <a:ea typeface="+mj-ea"/>
              <a:cs typeface="+mj-cs"/>
            </a:endParaRPr>
          </a:p>
        </p:txBody>
      </p:sp>
      <p:sp>
        <p:nvSpPr>
          <p:cNvPr id="46082" name="Rectangle 3"/>
          <p:cNvSpPr>
            <a:spLocks noGrp="1" noChangeArrowheads="1"/>
          </p:cNvSpPr>
          <p:nvPr>
            <p:ph type="body" idx="1"/>
          </p:nvPr>
        </p:nvSpPr>
        <p:spPr>
          <a:xfrm>
            <a:off x="457200" y="1600200"/>
            <a:ext cx="8229600" cy="4876800"/>
          </a:xfrm>
        </p:spPr>
        <p:txBody>
          <a:bodyPr/>
          <a:lstStyle/>
          <a:p>
            <a:r>
              <a:rPr lang="en-US" sz="2400" b="1" dirty="0"/>
              <a:t>USE</a:t>
            </a:r>
            <a:r>
              <a:rPr lang="en-US" sz="2400" dirty="0"/>
              <a:t> the document that is open from the previous exercise</a:t>
            </a:r>
            <a:r>
              <a:rPr lang="en-US" sz="2400" dirty="0" smtClean="0"/>
              <a:t>.</a:t>
            </a:r>
          </a:p>
          <a:p>
            <a:pPr marL="457200" lvl="0" indent="-457200">
              <a:buFont typeface="+mj-lt"/>
              <a:buAutoNum type="arabicPeriod"/>
            </a:pPr>
            <a:r>
              <a:rPr lang="en-US" sz="2400" dirty="0" smtClean="0"/>
              <a:t>Key </a:t>
            </a:r>
            <a:r>
              <a:rPr lang="en-US" sz="2400" b="1" i="1" dirty="0"/>
              <a:t>mini toolbar </a:t>
            </a:r>
            <a:r>
              <a:rPr lang="en-US" sz="2400" dirty="0"/>
              <a:t>and drag the </a:t>
            </a:r>
            <a:r>
              <a:rPr lang="en-US" sz="2400" dirty="0" smtClean="0"/>
              <a:t/>
            </a:r>
            <a:br>
              <a:rPr lang="en-US" sz="2400" dirty="0" smtClean="0"/>
            </a:br>
            <a:r>
              <a:rPr lang="en-US" sz="2400" dirty="0" smtClean="0"/>
              <a:t>mouse pointer </a:t>
            </a:r>
            <a:r>
              <a:rPr lang="en-US" sz="2400" dirty="0"/>
              <a:t>over the word </a:t>
            </a:r>
            <a:r>
              <a:rPr lang="en-US" sz="2400" dirty="0" smtClean="0"/>
              <a:t/>
            </a:r>
            <a:br>
              <a:rPr lang="en-US" sz="2400" dirty="0" smtClean="0"/>
            </a:br>
            <a:r>
              <a:rPr lang="en-US" sz="2400" dirty="0" smtClean="0"/>
              <a:t>“</a:t>
            </a:r>
            <a:r>
              <a:rPr lang="en-US" sz="2400" dirty="0"/>
              <a:t>toolbar” to </a:t>
            </a:r>
            <a:r>
              <a:rPr lang="en-US" sz="2400" dirty="0" smtClean="0"/>
              <a:t>select </a:t>
            </a:r>
            <a:r>
              <a:rPr lang="en-US" sz="2400" dirty="0"/>
              <a:t>it. Notice </a:t>
            </a:r>
            <a:r>
              <a:rPr lang="en-US" sz="2400" dirty="0" smtClean="0"/>
              <a:t/>
            </a:r>
            <a:br>
              <a:rPr lang="en-US" sz="2400" dirty="0" smtClean="0"/>
            </a:br>
            <a:r>
              <a:rPr lang="en-US" sz="2400" dirty="0" smtClean="0"/>
              <a:t>that </a:t>
            </a:r>
            <a:r>
              <a:rPr lang="en-US" sz="2400" dirty="0"/>
              <a:t>a faint image </a:t>
            </a:r>
            <a:r>
              <a:rPr lang="en-US" sz="2400" dirty="0" smtClean="0"/>
              <a:t>of </a:t>
            </a:r>
            <a:r>
              <a:rPr lang="en-US" sz="2400" dirty="0"/>
              <a:t>the Mini </a:t>
            </a:r>
            <a:r>
              <a:rPr lang="en-US" sz="2400" dirty="0" smtClean="0"/>
              <a:t/>
            </a:r>
            <a:br>
              <a:rPr lang="en-US" sz="2400" dirty="0" smtClean="0"/>
            </a:br>
            <a:r>
              <a:rPr lang="en-US" sz="2400" dirty="0" smtClean="0"/>
              <a:t>toolbar </a:t>
            </a:r>
            <a:r>
              <a:rPr lang="en-US" sz="2400" dirty="0"/>
              <a:t>appears once </a:t>
            </a:r>
            <a:r>
              <a:rPr lang="en-US" sz="2400" dirty="0" smtClean="0"/>
              <a:t>the </a:t>
            </a:r>
            <a:r>
              <a:rPr lang="en-US" sz="2400" dirty="0"/>
              <a:t>word is selected, as </a:t>
            </a:r>
            <a:r>
              <a:rPr lang="en-US" sz="2400" dirty="0" smtClean="0"/>
              <a:t>above.</a:t>
            </a:r>
            <a:endParaRPr lang="en-US" sz="2400" dirty="0"/>
          </a:p>
          <a:p>
            <a:pPr marL="457200" lvl="0" indent="-457200">
              <a:buFont typeface="+mj-lt"/>
              <a:buAutoNum type="arabicPeriod"/>
            </a:pPr>
            <a:r>
              <a:rPr lang="en-US" sz="2400" dirty="0" smtClean="0"/>
              <a:t>Point </a:t>
            </a:r>
            <a:r>
              <a:rPr lang="en-US" sz="2400" dirty="0"/>
              <a:t>to the </a:t>
            </a:r>
            <a:r>
              <a:rPr lang="en-US" sz="2400" b="1" i="1" dirty="0"/>
              <a:t>Font</a:t>
            </a:r>
            <a:r>
              <a:rPr lang="en-US" sz="2400" dirty="0"/>
              <a:t> command on the Mini toolbar. Notice the toolbar </a:t>
            </a:r>
            <a:r>
              <a:rPr lang="en-US" sz="2400" dirty="0" smtClean="0"/>
              <a:t>brightens.</a:t>
            </a:r>
          </a:p>
          <a:p>
            <a:pPr marL="457200" lvl="0" indent="-457200">
              <a:buFont typeface="+mj-lt"/>
              <a:buAutoNum type="arabicPeriod"/>
            </a:pPr>
            <a:r>
              <a:rPr lang="en-US" sz="2400" dirty="0" smtClean="0"/>
              <a:t>Click </a:t>
            </a:r>
            <a:r>
              <a:rPr lang="en-US" sz="2400" dirty="0"/>
              <a:t>the drop-down arrow on the </a:t>
            </a:r>
            <a:r>
              <a:rPr lang="en-US" sz="2400" b="1" i="1" dirty="0"/>
              <a:t>Font</a:t>
            </a:r>
            <a:r>
              <a:rPr lang="en-US" sz="2400" dirty="0"/>
              <a:t> command box. A font menu appears. Press </a:t>
            </a:r>
            <a:r>
              <a:rPr lang="en-US" sz="2400" b="1" i="1" dirty="0"/>
              <a:t>Esc</a:t>
            </a:r>
            <a:r>
              <a:rPr lang="en-US" sz="2400" dirty="0"/>
              <a:t> twice to exit the command box and close the Mini </a:t>
            </a:r>
            <a:r>
              <a:rPr lang="en-US" sz="2400" dirty="0" smtClean="0"/>
              <a:t>toolbar.</a:t>
            </a:r>
          </a:p>
        </p:txBody>
      </p:sp>
      <p:pic>
        <p:nvPicPr>
          <p:cNvPr id="2" name="Picture 1" descr="f01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204534"/>
            <a:ext cx="3115324" cy="115276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Use the Mini Toolbar</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marL="457200" lvl="0" indent="-457200">
              <a:buFont typeface="+mj-lt"/>
              <a:buAutoNum type="arabicPeriod" startAt="4"/>
            </a:pPr>
            <a:r>
              <a:rPr lang="en-US" sz="2400" dirty="0"/>
              <a:t>Now, position the insertion point on the </a:t>
            </a:r>
            <a:r>
              <a:rPr lang="en-US" sz="2400" dirty="0" smtClean="0"/>
              <a:t/>
            </a:r>
            <a:br>
              <a:rPr lang="en-US" sz="2400" dirty="0" smtClean="0"/>
            </a:br>
            <a:r>
              <a:rPr lang="en-US" sz="2400" dirty="0" smtClean="0"/>
              <a:t>selected </a:t>
            </a:r>
            <a:r>
              <a:rPr lang="en-US" sz="2400" dirty="0"/>
              <a:t>text and right-click; the Mini </a:t>
            </a:r>
            <a:r>
              <a:rPr lang="en-US" sz="2400" dirty="0" smtClean="0"/>
              <a:t/>
            </a:r>
            <a:br>
              <a:rPr lang="en-US" sz="2400" dirty="0" smtClean="0"/>
            </a:br>
            <a:r>
              <a:rPr lang="en-US" sz="2400" dirty="0" smtClean="0"/>
              <a:t>toolbar </a:t>
            </a:r>
            <a:r>
              <a:rPr lang="en-US" sz="2400" dirty="0"/>
              <a:t>appears, accompanied by a </a:t>
            </a:r>
            <a:r>
              <a:rPr lang="en-US" sz="2400" dirty="0" smtClean="0"/>
              <a:t/>
            </a:r>
            <a:br>
              <a:rPr lang="en-US" sz="2400" dirty="0" smtClean="0"/>
            </a:br>
            <a:r>
              <a:rPr lang="en-US" sz="2400" dirty="0" smtClean="0"/>
              <a:t>shortcut </a:t>
            </a:r>
            <a:r>
              <a:rPr lang="en-US" sz="2400" dirty="0"/>
              <a:t>menu that displays a variety </a:t>
            </a:r>
            <a:r>
              <a:rPr lang="en-US" sz="2400" dirty="0" smtClean="0"/>
              <a:t/>
            </a:r>
            <a:br>
              <a:rPr lang="en-US" sz="2400" dirty="0" smtClean="0"/>
            </a:br>
            <a:r>
              <a:rPr lang="en-US" sz="2400" dirty="0" smtClean="0"/>
              <a:t>of </a:t>
            </a:r>
            <a:r>
              <a:rPr lang="en-US" sz="2400" dirty="0"/>
              <a:t>commonly used commands </a:t>
            </a:r>
            <a:r>
              <a:rPr lang="en-US" sz="2400" dirty="0" smtClean="0"/>
              <a:t/>
            </a:r>
            <a:br>
              <a:rPr lang="en-US" sz="2400" dirty="0" smtClean="0"/>
            </a:br>
            <a:r>
              <a:rPr lang="en-US" sz="2400" dirty="0" smtClean="0"/>
              <a:t>as shown at right. </a:t>
            </a:r>
          </a:p>
          <a:p>
            <a:pPr marL="457200" lvl="0" indent="-457200">
              <a:buFont typeface="+mj-lt"/>
              <a:buAutoNum type="arabicPeriod" startAt="4"/>
            </a:pPr>
            <a:r>
              <a:rPr lang="en-US" sz="2400" dirty="0" smtClean="0"/>
              <a:t>Click </a:t>
            </a:r>
            <a:r>
              <a:rPr lang="en-US" sz="2400" dirty="0"/>
              <a:t>in a blank part of the document, </a:t>
            </a:r>
            <a:r>
              <a:rPr lang="en-US" sz="2400" dirty="0" smtClean="0"/>
              <a:t/>
            </a:r>
            <a:br>
              <a:rPr lang="en-US" sz="2400" dirty="0" smtClean="0"/>
            </a:br>
            <a:r>
              <a:rPr lang="en-US" sz="2400" dirty="0" smtClean="0"/>
              <a:t>then </a:t>
            </a:r>
            <a:r>
              <a:rPr lang="en-US" sz="2400" dirty="0"/>
              <a:t>drag the mouse pointer over the </a:t>
            </a:r>
            <a:r>
              <a:rPr lang="en-US" sz="2400" dirty="0" smtClean="0"/>
              <a:t/>
            </a:r>
            <a:br>
              <a:rPr lang="en-US" sz="2400" dirty="0" smtClean="0"/>
            </a:br>
            <a:r>
              <a:rPr lang="en-US" sz="2400" dirty="0" smtClean="0"/>
              <a:t>text </a:t>
            </a:r>
            <a:r>
              <a:rPr lang="en-US" sz="2400" dirty="0"/>
              <a:t>you typed at the beginning of the </a:t>
            </a:r>
            <a:r>
              <a:rPr lang="en-US" sz="2400" dirty="0" smtClean="0"/>
              <a:t/>
            </a:r>
            <a:br>
              <a:rPr lang="en-US" sz="2400" dirty="0" smtClean="0"/>
            </a:br>
            <a:r>
              <a:rPr lang="en-US" sz="2400" dirty="0" smtClean="0"/>
              <a:t>exercise</a:t>
            </a:r>
            <a:r>
              <a:rPr lang="en-US" sz="2400" dirty="0"/>
              <a:t>. Finally, press the </a:t>
            </a:r>
            <a:r>
              <a:rPr lang="en-US" sz="2400" b="1" i="1" dirty="0"/>
              <a:t>Delete</a:t>
            </a:r>
            <a:r>
              <a:rPr lang="en-US" sz="2400" i="1" dirty="0"/>
              <a:t> </a:t>
            </a:r>
            <a:r>
              <a:rPr lang="en-US" sz="2400" dirty="0"/>
              <a:t>key </a:t>
            </a:r>
            <a:r>
              <a:rPr lang="en-US" sz="2400" dirty="0" smtClean="0"/>
              <a:t/>
            </a:r>
            <a:br>
              <a:rPr lang="en-US" sz="2400" dirty="0" smtClean="0"/>
            </a:br>
            <a:r>
              <a:rPr lang="en-US" sz="2400" dirty="0" smtClean="0"/>
              <a:t>to </a:t>
            </a:r>
            <a:r>
              <a:rPr lang="en-US" sz="2400" dirty="0"/>
              <a:t>remove the text</a:t>
            </a:r>
            <a:r>
              <a:rPr lang="en-US" sz="2400" dirty="0" smtClean="0"/>
              <a:t>.</a:t>
            </a:r>
            <a:endParaRPr lang="en-US" sz="2400" dirty="0"/>
          </a:p>
          <a:p>
            <a:r>
              <a:rPr lang="en-US" sz="2400" dirty="0"/>
              <a:t>Leave the document open to use in the next exercise</a:t>
            </a:r>
            <a:r>
              <a:rPr lang="en-US" sz="2400" dirty="0" smtClean="0"/>
              <a:t>.</a:t>
            </a:r>
            <a:endParaRPr lang="en-US" sz="2400" dirty="0"/>
          </a:p>
        </p:txBody>
      </p:sp>
      <p:pic>
        <p:nvPicPr>
          <p:cNvPr id="4" name="Picture 3" descr="Screen shot 2011-08-13 at 2.01.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0277" y="1556793"/>
            <a:ext cx="2055538" cy="423440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Using the Quick Access Toolbar</a:t>
            </a:r>
            <a:endParaRPr lang="en-US" dirty="0">
              <a:ea typeface="+mj-ea"/>
              <a:cs typeface="+mj-cs"/>
            </a:endParaRPr>
          </a:p>
        </p:txBody>
      </p:sp>
      <p:sp>
        <p:nvSpPr>
          <p:cNvPr id="52226" name="Content Placeholder 2"/>
          <p:cNvSpPr>
            <a:spLocks noGrp="1"/>
          </p:cNvSpPr>
          <p:nvPr>
            <p:ph idx="1"/>
          </p:nvPr>
        </p:nvSpPr>
        <p:spPr>
          <a:xfrm>
            <a:off x="457200" y="1600200"/>
            <a:ext cx="8229600" cy="4876800"/>
          </a:xfrm>
        </p:spPr>
        <p:txBody>
          <a:bodyPr/>
          <a:lstStyle/>
          <a:p>
            <a:r>
              <a:rPr lang="en-US" sz="2400" dirty="0"/>
              <a:t>The </a:t>
            </a:r>
            <a:r>
              <a:rPr lang="en-US" sz="2400" b="1" i="1" dirty="0"/>
              <a:t>Quick Access Toolbar</a:t>
            </a:r>
            <a:r>
              <a:rPr lang="en-US" sz="2400" dirty="0"/>
              <a:t> contains the commands that users access most often, such as Save, Undo, and </a:t>
            </a:r>
            <a:r>
              <a:rPr lang="en-US" sz="2400" dirty="0" smtClean="0"/>
              <a:t>Redo.</a:t>
            </a:r>
          </a:p>
          <a:p>
            <a:r>
              <a:rPr lang="en-US" sz="2400" dirty="0" smtClean="0"/>
              <a:t>You </a:t>
            </a:r>
            <a:r>
              <a:rPr lang="en-US" sz="2400" dirty="0"/>
              <a:t>can customize the contents of the Quick Access Toolbar by clicking the drop-down arrow on the right side of the toolbar and choosing options from the menu that appears. </a:t>
            </a:r>
            <a:endParaRPr lang="en-US" sz="2400" dirty="0" smtClean="0"/>
          </a:p>
          <a:p>
            <a:r>
              <a:rPr lang="en-US" sz="2400" dirty="0" smtClean="0"/>
              <a:t>In </a:t>
            </a:r>
            <a:r>
              <a:rPr lang="en-US" sz="2400" dirty="0"/>
              <a:t>this exercise, you learn to use the commands on the Quick Access Toolbar. You also learn to customize the toolbar by changing its position in relation to the Ribbon.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Use the Quick Access Toolbar</a:t>
            </a:r>
            <a:endParaRPr lang="en-US" dirty="0">
              <a:ea typeface="+mj-ea"/>
              <a:cs typeface="+mj-cs"/>
            </a:endParaRPr>
          </a:p>
        </p:txBody>
      </p:sp>
      <p:sp>
        <p:nvSpPr>
          <p:cNvPr id="54274"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r>
              <a:rPr lang="en-US" sz="2400" dirty="0" smtClean="0"/>
              <a:t>.</a:t>
            </a:r>
          </a:p>
          <a:p>
            <a:pPr marL="457200" indent="-457200">
              <a:buFont typeface="+mj-lt"/>
              <a:buAutoNum type="arabicPeriod"/>
            </a:pPr>
            <a:r>
              <a:rPr lang="en-US" sz="2400" dirty="0" smtClean="0"/>
              <a:t>Click </a:t>
            </a:r>
            <a:r>
              <a:rPr lang="en-US" sz="2400" dirty="0"/>
              <a:t>the </a:t>
            </a:r>
            <a:r>
              <a:rPr lang="en-US" sz="2400" b="1" i="1" dirty="0"/>
              <a:t>Save</a:t>
            </a:r>
            <a:r>
              <a:rPr lang="en-US" sz="2400" dirty="0"/>
              <a:t> </a:t>
            </a:r>
            <a:r>
              <a:rPr lang="en-US" sz="2400" dirty="0" smtClean="0"/>
              <a:t>button </a:t>
            </a:r>
            <a:r>
              <a:rPr lang="en-US" sz="2400" dirty="0"/>
              <a:t>on the Quick Access Toolbar.</a:t>
            </a:r>
          </a:p>
          <a:p>
            <a:pPr marL="457200" indent="-457200">
              <a:buFont typeface="+mj-lt"/>
              <a:buAutoNum type="arabicPeriod"/>
            </a:pPr>
            <a:r>
              <a:rPr lang="en-US" sz="2400" dirty="0" smtClean="0"/>
              <a:t>The </a:t>
            </a:r>
            <a:r>
              <a:rPr lang="en-US" sz="2400" dirty="0"/>
              <a:t>Save As dialog box appears. For now, you are reviewing the Save As dialog box. Later in the lesson, you will learn to save a document using this box. </a:t>
            </a:r>
          </a:p>
          <a:p>
            <a:pPr marL="457200" indent="-457200">
              <a:buFont typeface="+mj-lt"/>
              <a:buAutoNum type="arabicPeriod"/>
            </a:pPr>
            <a:r>
              <a:rPr lang="en-US" sz="2400" dirty="0" smtClean="0"/>
              <a:t>Click </a:t>
            </a:r>
            <a:r>
              <a:rPr lang="en-US" sz="2400" b="1" i="1" dirty="0"/>
              <a:t>Cancel</a:t>
            </a:r>
            <a:r>
              <a:rPr lang="en-US" sz="2400" dirty="0" smtClean="0"/>
              <a:t>.</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Use the Quick Access Toolbar</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Click the drop-down arrow a</a:t>
            </a:r>
            <a:r>
              <a:rPr lang="en-US" sz="2400" dirty="0" smtClean="0"/>
              <a:t>t </a:t>
            </a:r>
            <a:r>
              <a:rPr lang="en-US" sz="2400" dirty="0"/>
              <a:t>the </a:t>
            </a:r>
            <a:r>
              <a:rPr lang="en-US" sz="2400" dirty="0" smtClean="0"/>
              <a:t/>
            </a:r>
            <a:br>
              <a:rPr lang="en-US" sz="2400" dirty="0" smtClean="0"/>
            </a:br>
            <a:r>
              <a:rPr lang="en-US" sz="2400" b="1" i="1" dirty="0" smtClean="0"/>
              <a:t>Customize </a:t>
            </a:r>
            <a:r>
              <a:rPr lang="en-US" sz="2400" b="1" i="1" dirty="0"/>
              <a:t>Quick </a:t>
            </a:r>
            <a:r>
              <a:rPr lang="en-US" sz="2400" b="1" i="1" dirty="0" smtClean="0"/>
              <a:t>Access </a:t>
            </a:r>
            <a:r>
              <a:rPr lang="en-US" sz="2400" b="1" i="1" dirty="0"/>
              <a:t>Toolbar</a:t>
            </a:r>
            <a:r>
              <a:rPr lang="en-US" sz="2400" dirty="0"/>
              <a:t> </a:t>
            </a:r>
            <a:r>
              <a:rPr lang="en-US" sz="2400" dirty="0" smtClean="0"/>
              <a:t/>
            </a:r>
            <a:br>
              <a:rPr lang="en-US" sz="2400" dirty="0" smtClean="0"/>
            </a:br>
            <a:r>
              <a:rPr lang="en-US" sz="2400" dirty="0" smtClean="0"/>
              <a:t>button</a:t>
            </a:r>
            <a:r>
              <a:rPr lang="en-US" sz="2400" dirty="0"/>
              <a:t>. </a:t>
            </a:r>
            <a:r>
              <a:rPr lang="en-US" sz="2400" dirty="0" smtClean="0"/>
              <a:t>A </a:t>
            </a:r>
            <a:r>
              <a:rPr lang="en-US" sz="2400" dirty="0"/>
              <a:t>menu appears, as </a:t>
            </a:r>
            <a:r>
              <a:rPr lang="en-US" sz="2400" dirty="0" smtClean="0"/>
              <a:t/>
            </a:r>
            <a:br>
              <a:rPr lang="en-US" sz="2400" dirty="0" smtClean="0"/>
            </a:br>
            <a:r>
              <a:rPr lang="en-US" sz="2400" dirty="0" smtClean="0"/>
              <a:t>shown at right.</a:t>
            </a:r>
          </a:p>
          <a:p>
            <a:pPr marL="457200" indent="-457200">
              <a:buFont typeface="+mj-lt"/>
              <a:buAutoNum type="arabicPeriod" startAt="4"/>
            </a:pPr>
            <a:r>
              <a:rPr lang="en-US" sz="2400" dirty="0" smtClean="0"/>
              <a:t>Click </a:t>
            </a:r>
            <a:r>
              <a:rPr lang="en-US" sz="2400" b="1" i="1" dirty="0"/>
              <a:t>Show Below the </a:t>
            </a:r>
            <a:r>
              <a:rPr lang="en-US" sz="2400" b="1" i="1" dirty="0" smtClean="0"/>
              <a:t>Ribbon</a:t>
            </a:r>
            <a:r>
              <a:rPr lang="en-US" sz="2400" dirty="0"/>
              <a:t>. </a:t>
            </a:r>
            <a:r>
              <a:rPr lang="en-US" sz="2400" dirty="0" smtClean="0"/>
              <a:t/>
            </a:r>
            <a:br>
              <a:rPr lang="en-US" sz="2400" dirty="0" smtClean="0"/>
            </a:br>
            <a:r>
              <a:rPr lang="en-US" sz="2400" dirty="0" smtClean="0"/>
              <a:t>The </a:t>
            </a:r>
            <a:r>
              <a:rPr lang="en-US" sz="2400" dirty="0"/>
              <a:t>toolbar is </a:t>
            </a:r>
            <a:r>
              <a:rPr lang="en-US" sz="2400" dirty="0" smtClean="0"/>
              <a:t>moved.</a:t>
            </a:r>
          </a:p>
          <a:p>
            <a:pPr marL="457200" indent="-457200">
              <a:buFont typeface="+mj-lt"/>
              <a:buAutoNum type="arabicPeriod" startAt="4"/>
            </a:pPr>
            <a:r>
              <a:rPr lang="en-US" sz="2400" dirty="0" smtClean="0"/>
              <a:t>Click </a:t>
            </a:r>
            <a:r>
              <a:rPr lang="en-US" sz="2400" dirty="0"/>
              <a:t>the drop-down arrow </a:t>
            </a:r>
            <a:r>
              <a:rPr lang="en-US" sz="2400" dirty="0" smtClean="0"/>
              <a:t>at </a:t>
            </a:r>
            <a:br>
              <a:rPr lang="en-US" sz="2400" dirty="0" smtClean="0"/>
            </a:br>
            <a:r>
              <a:rPr lang="en-US" sz="2400" dirty="0" smtClean="0"/>
              <a:t>the </a:t>
            </a:r>
            <a:r>
              <a:rPr lang="en-US" sz="2400" b="1" i="1" dirty="0" smtClean="0"/>
              <a:t>Customize </a:t>
            </a:r>
            <a:r>
              <a:rPr lang="en-US" sz="2400" b="1" i="1" dirty="0"/>
              <a:t>Quick </a:t>
            </a:r>
            <a:r>
              <a:rPr lang="en-US" sz="2400" b="1" i="1" dirty="0" smtClean="0"/>
              <a:t>Access </a:t>
            </a:r>
            <a:br>
              <a:rPr lang="en-US" sz="2400" b="1" i="1" dirty="0" smtClean="0"/>
            </a:br>
            <a:r>
              <a:rPr lang="en-US" sz="2400" b="1" i="1" dirty="0" smtClean="0"/>
              <a:t>Toolbar </a:t>
            </a:r>
            <a:r>
              <a:rPr lang="en-US" sz="2400" dirty="0" smtClean="0"/>
              <a:t>button </a:t>
            </a:r>
            <a:r>
              <a:rPr lang="en-US" sz="2400" dirty="0"/>
              <a:t>again. </a:t>
            </a:r>
            <a:r>
              <a:rPr lang="en-US" sz="2400" dirty="0" smtClean="0"/>
              <a:t>Click </a:t>
            </a:r>
            <a:br>
              <a:rPr lang="en-US" sz="2400" dirty="0" smtClean="0"/>
            </a:br>
            <a:r>
              <a:rPr lang="en-US" sz="2400" b="1" i="1" dirty="0" smtClean="0"/>
              <a:t>Show </a:t>
            </a:r>
            <a:r>
              <a:rPr lang="en-US" sz="2400" b="1" i="1" dirty="0"/>
              <a:t>Above the Ribbon </a:t>
            </a:r>
            <a:r>
              <a:rPr lang="en-US" sz="2400" dirty="0"/>
              <a:t>to </a:t>
            </a:r>
            <a:r>
              <a:rPr lang="en-US" sz="2400" dirty="0" smtClean="0"/>
              <a:t/>
            </a:r>
            <a:br>
              <a:rPr lang="en-US" sz="2400" dirty="0" smtClean="0"/>
            </a:br>
            <a:r>
              <a:rPr lang="en-US" sz="2400" dirty="0" smtClean="0"/>
              <a:t>return </a:t>
            </a:r>
            <a:r>
              <a:rPr lang="en-US" sz="2400" dirty="0"/>
              <a:t>the toolbar to its original position</a:t>
            </a:r>
            <a:r>
              <a:rPr lang="en-US" sz="2400" dirty="0" smtClean="0"/>
              <a:t>.</a:t>
            </a:r>
          </a:p>
          <a:p>
            <a:r>
              <a:rPr lang="en-US" sz="2400" dirty="0"/>
              <a:t>Leave the document open to use in the next exercise</a:t>
            </a:r>
            <a:r>
              <a:rPr lang="en-US" sz="2400" dirty="0" smtClean="0"/>
              <a:t>.</a:t>
            </a:r>
            <a:endParaRPr lang="en-US" sz="2400" dirty="0"/>
          </a:p>
        </p:txBody>
      </p:sp>
      <p:pic>
        <p:nvPicPr>
          <p:cNvPr id="5" name="Picture 4" descr="Screen shot 2011-08-13 at 2.04.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1393" y="1628801"/>
            <a:ext cx="3188540" cy="361206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Using </a:t>
            </a:r>
            <a:r>
              <a:rPr lang="en-US" dirty="0" err="1" smtClean="0">
                <a:ea typeface="+mj-ea"/>
                <a:cs typeface="+mj-cs"/>
              </a:rPr>
              <a:t>KeyTips</a:t>
            </a:r>
            <a:endParaRPr lang="en-US" dirty="0" smtClean="0">
              <a:ea typeface="+mj-ea"/>
              <a:cs typeface="+mj-cs"/>
            </a:endParaRPr>
          </a:p>
        </p:txBody>
      </p:sp>
      <p:sp>
        <p:nvSpPr>
          <p:cNvPr id="58370" name="Rectangle 3"/>
          <p:cNvSpPr>
            <a:spLocks noGrp="1" noChangeArrowheads="1"/>
          </p:cNvSpPr>
          <p:nvPr>
            <p:ph type="body" idx="1"/>
          </p:nvPr>
        </p:nvSpPr>
        <p:spPr>
          <a:xfrm>
            <a:off x="457200" y="1600200"/>
            <a:ext cx="8229600" cy="4876800"/>
          </a:xfrm>
        </p:spPr>
        <p:txBody>
          <a:bodyPr/>
          <a:lstStyle/>
          <a:p>
            <a:r>
              <a:rPr lang="en-US" sz="2400" dirty="0"/>
              <a:t>In Word 2010,</a:t>
            </a:r>
            <a:r>
              <a:rPr lang="en-US" sz="2400" b="1" i="1" dirty="0"/>
              <a:t> </a:t>
            </a:r>
            <a:r>
              <a:rPr lang="en-US" sz="2400" b="1" i="1" dirty="0" err="1"/>
              <a:t>KeyTips</a:t>
            </a:r>
            <a:r>
              <a:rPr lang="en-US" sz="2400" dirty="0"/>
              <a:t> replace some keyboard shortcuts used in previous versions of Word. </a:t>
            </a:r>
            <a:endParaRPr lang="en-US" sz="2400" dirty="0" smtClean="0"/>
          </a:p>
          <a:p>
            <a:r>
              <a:rPr lang="en-US" sz="2400" dirty="0" smtClean="0"/>
              <a:t>Every </a:t>
            </a:r>
            <a:r>
              <a:rPr lang="en-US" sz="2400" dirty="0"/>
              <a:t>command on the Ribbon and the Quick Access Toolbar has a </a:t>
            </a:r>
            <a:r>
              <a:rPr lang="en-US" sz="2400" dirty="0" err="1"/>
              <a:t>KeyTip</a:t>
            </a:r>
            <a:r>
              <a:rPr lang="en-US" sz="2400" dirty="0"/>
              <a:t>. </a:t>
            </a:r>
            <a:endParaRPr lang="en-US" sz="2400" dirty="0" smtClean="0"/>
          </a:p>
          <a:p>
            <a:r>
              <a:rPr lang="en-US" sz="2400" dirty="0" smtClean="0"/>
              <a:t>To </a:t>
            </a:r>
            <a:r>
              <a:rPr lang="en-US" sz="2400" dirty="0"/>
              <a:t>display </a:t>
            </a:r>
            <a:r>
              <a:rPr lang="en-US" sz="2400" dirty="0" err="1"/>
              <a:t>KeyTips</a:t>
            </a:r>
            <a:r>
              <a:rPr lang="en-US" sz="2400" dirty="0"/>
              <a:t>, press the Alt key; </a:t>
            </a:r>
            <a:r>
              <a:rPr lang="en-US" sz="2400" dirty="0" err="1"/>
              <a:t>KeyTips</a:t>
            </a:r>
            <a:r>
              <a:rPr lang="en-US" sz="2400" dirty="0"/>
              <a:t> then appear as small letters and numbers hovering over their associated commands. </a:t>
            </a:r>
            <a:endParaRPr lang="en-US" sz="2400" dirty="0" smtClean="0"/>
          </a:p>
          <a:p>
            <a:r>
              <a:rPr lang="en-US" sz="2400" dirty="0" smtClean="0"/>
              <a:t>The </a:t>
            </a:r>
            <a:r>
              <a:rPr lang="en-US" sz="2400" dirty="0"/>
              <a:t>small square labels that contain this information are called </a:t>
            </a:r>
            <a:r>
              <a:rPr lang="en-US" sz="2400" b="1" i="1" dirty="0"/>
              <a:t>badges</a:t>
            </a:r>
            <a:r>
              <a:rPr lang="en-US" sz="2400" dirty="0"/>
              <a:t>. In this exercise, you learn to display and use </a:t>
            </a:r>
            <a:r>
              <a:rPr lang="en-US" sz="2400" dirty="0" err="1"/>
              <a:t>KeyTips</a:t>
            </a:r>
            <a:r>
              <a:rPr lang="en-US" sz="2400" dirty="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a:defRPr/>
            </a:pPr>
            <a:r>
              <a:rPr lang="en-US" dirty="0" smtClean="0">
                <a:ea typeface="+mj-ea"/>
                <a:cs typeface="+mj-cs"/>
              </a:rPr>
              <a:t>Objectives</a:t>
            </a:r>
          </a:p>
        </p:txBody>
      </p:sp>
      <p:sp>
        <p:nvSpPr>
          <p:cNvPr id="17410" name="Rectangle 22"/>
          <p:cNvSpPr>
            <a:spLocks noChangeArrowheads="1"/>
          </p:cNvSpPr>
          <p:nvPr/>
        </p:nvSpPr>
        <p:spPr bwMode="auto">
          <a:xfrm>
            <a:off x="457200" y="1447800"/>
            <a:ext cx="8229600" cy="5029200"/>
          </a:xfrm>
          <a:prstGeom prst="rect">
            <a:avLst/>
          </a:prstGeom>
          <a:noFill/>
          <a:ln w="9525">
            <a:noFill/>
            <a:miter lim="800000"/>
            <a:headEnd/>
            <a:tailEnd/>
          </a:ln>
        </p:spPr>
        <p:txBody>
          <a:bodyPr>
            <a:prstTxWarp prst="textNoShape">
              <a:avLst/>
            </a:prstTxWarp>
          </a:bodyPr>
          <a:lstStyle/>
          <a:p>
            <a:pPr marL="342900" indent="-342900">
              <a:spcBef>
                <a:spcPct val="20000"/>
              </a:spcBef>
              <a:buClr>
                <a:srgbClr val="0000CC"/>
              </a:buClr>
              <a:buFontTx/>
              <a:buChar char="•"/>
            </a:pPr>
            <a:endParaRPr lang="en-US" sz="3200">
              <a:latin typeface="Franklin Gothic Book" charset="0"/>
            </a:endParaRPr>
          </a:p>
        </p:txBody>
      </p:sp>
      <p:pic>
        <p:nvPicPr>
          <p:cNvPr id="3" name="Picture 2" descr="skill_matrix.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59" y="1772816"/>
            <a:ext cx="7971587" cy="3093824"/>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Using </a:t>
            </a:r>
            <a:r>
              <a:rPr lang="en-US" dirty="0" err="1" smtClean="0">
                <a:ea typeface="+mj-ea"/>
                <a:cs typeface="+mj-cs"/>
              </a:rPr>
              <a:t>KeyTips</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a:defRPr/>
            </a:pPr>
            <a:r>
              <a:rPr lang="en-US" sz="2400" b="1" dirty="0"/>
              <a:t>USE</a:t>
            </a:r>
            <a:r>
              <a:rPr lang="en-US" sz="2400" dirty="0"/>
              <a:t> the document that is open from the previous exercise</a:t>
            </a:r>
            <a:r>
              <a:rPr lang="en-US" sz="2400" dirty="0" smtClean="0"/>
              <a:t>.</a:t>
            </a:r>
          </a:p>
          <a:p>
            <a:pPr marL="457200" lvl="0" indent="-457200">
              <a:spcBef>
                <a:spcPts val="400"/>
              </a:spcBef>
              <a:buFont typeface="+mj-lt"/>
              <a:buAutoNum type="arabicPeriod"/>
              <a:defRPr/>
            </a:pPr>
            <a:r>
              <a:rPr lang="en-US" sz="2200" dirty="0"/>
              <a:t>Press the </a:t>
            </a:r>
            <a:r>
              <a:rPr lang="en-US" sz="2200" b="1" i="1" dirty="0"/>
              <a:t>Alt</a:t>
            </a:r>
            <a:r>
              <a:rPr lang="en-US" sz="2200" dirty="0"/>
              <a:t> key. </a:t>
            </a:r>
            <a:r>
              <a:rPr lang="en-US" sz="2200" dirty="0" err="1"/>
              <a:t>KeyTips</a:t>
            </a:r>
            <a:r>
              <a:rPr lang="en-US" sz="2200" dirty="0"/>
              <a:t> appear on the Ribbon and Quick Access Toolbar to let you know which key to use to access specific commands or tabs. </a:t>
            </a:r>
            <a:endParaRPr lang="en-US" sz="2200" dirty="0" smtClean="0"/>
          </a:p>
          <a:p>
            <a:pPr marL="457200" lvl="0" indent="-457200">
              <a:spcBef>
                <a:spcPts val="400"/>
              </a:spcBef>
              <a:buFont typeface="+mj-lt"/>
              <a:buAutoNum type="arabicPeriod"/>
              <a:defRPr/>
            </a:pPr>
            <a:endParaRPr lang="en-US" sz="2400" dirty="0"/>
          </a:p>
          <a:p>
            <a:pPr marL="457200" lvl="0" indent="-457200">
              <a:spcBef>
                <a:spcPts val="400"/>
              </a:spcBef>
              <a:buFont typeface="+mj-lt"/>
              <a:buAutoNum type="arabicPeriod"/>
              <a:defRPr/>
            </a:pPr>
            <a:endParaRPr lang="en-US" sz="2400" dirty="0" smtClean="0"/>
          </a:p>
          <a:p>
            <a:pPr marL="457200" indent="-457200">
              <a:spcBef>
                <a:spcPts val="400"/>
              </a:spcBef>
              <a:buFont typeface="+mj-lt"/>
              <a:buAutoNum type="arabicPeriod"/>
            </a:pPr>
            <a:r>
              <a:rPr lang="en-US" sz="2400" dirty="0" smtClean="0"/>
              <a:t>Press </a:t>
            </a:r>
            <a:r>
              <a:rPr lang="en-US" sz="2400" b="1" i="1" dirty="0"/>
              <a:t>H</a:t>
            </a:r>
            <a:r>
              <a:rPr lang="en-US" sz="2400" dirty="0"/>
              <a:t> to activate the Home tab.</a:t>
            </a:r>
          </a:p>
          <a:p>
            <a:pPr marL="457200" indent="-457200">
              <a:spcBef>
                <a:spcPts val="400"/>
              </a:spcBef>
              <a:buFont typeface="+mj-lt"/>
              <a:buAutoNum type="arabicPeriod"/>
            </a:pPr>
            <a:r>
              <a:rPr lang="en-US" sz="2400" dirty="0" smtClean="0"/>
              <a:t>Press </a:t>
            </a:r>
            <a:r>
              <a:rPr lang="en-US" sz="2400" b="1" i="1" dirty="0"/>
              <a:t>A</a:t>
            </a:r>
            <a:r>
              <a:rPr lang="en-US" sz="2400" dirty="0"/>
              <a:t> for alignment, then </a:t>
            </a:r>
            <a:r>
              <a:rPr lang="en-US" sz="2400" b="1" i="1" dirty="0"/>
              <a:t>C</a:t>
            </a:r>
            <a:r>
              <a:rPr lang="en-US" sz="2400" dirty="0"/>
              <a:t> to center the insertion point.</a:t>
            </a:r>
          </a:p>
          <a:p>
            <a:pPr marL="457200" indent="-457200">
              <a:spcBef>
                <a:spcPts val="400"/>
              </a:spcBef>
              <a:buFont typeface="+mj-lt"/>
              <a:buAutoNum type="arabicPeriod"/>
            </a:pPr>
            <a:r>
              <a:rPr lang="en-US" sz="2400" dirty="0" smtClean="0"/>
              <a:t>Press </a:t>
            </a:r>
            <a:r>
              <a:rPr lang="en-US" sz="2400" dirty="0"/>
              <a:t>the </a:t>
            </a:r>
            <a:r>
              <a:rPr lang="en-US" sz="2400" b="1" i="1" dirty="0"/>
              <a:t>Alt</a:t>
            </a:r>
            <a:r>
              <a:rPr lang="en-US" sz="2400" dirty="0"/>
              <a:t> key again.</a:t>
            </a:r>
          </a:p>
          <a:p>
            <a:pPr marL="457200" lvl="0" indent="-457200">
              <a:buFont typeface="+mj-lt"/>
              <a:buAutoNum type="arabicPeriod"/>
              <a:defRPr/>
            </a:pPr>
            <a:endParaRPr lang="en-US" sz="2400" dirty="0"/>
          </a:p>
        </p:txBody>
      </p:sp>
      <p:pic>
        <p:nvPicPr>
          <p:cNvPr id="5" name="Picture 4" descr="Screen shot 2011-08-13 at 2.21.1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3068960"/>
            <a:ext cx="7634973" cy="82540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Step-by-Step: Using </a:t>
            </a:r>
            <a:r>
              <a:rPr lang="en-US" dirty="0" err="1"/>
              <a:t>KeyTips</a:t>
            </a:r>
            <a:endParaRPr lang="en-US" dirty="0"/>
          </a:p>
        </p:txBody>
      </p:sp>
      <p:sp>
        <p:nvSpPr>
          <p:cNvPr id="3" name="Content Placeholder 2"/>
          <p:cNvSpPr>
            <a:spLocks noGrp="1"/>
          </p:cNvSpPr>
          <p:nvPr>
            <p:ph idx="1"/>
          </p:nvPr>
        </p:nvSpPr>
        <p:spPr/>
        <p:txBody>
          <a:bodyPr/>
          <a:lstStyle/>
          <a:p>
            <a:pPr marL="514350" indent="-514350">
              <a:spcBef>
                <a:spcPts val="400"/>
              </a:spcBef>
              <a:buFont typeface="+mj-lt"/>
              <a:buAutoNum type="arabicPeriod" startAt="5"/>
            </a:pPr>
            <a:r>
              <a:rPr lang="en-US" sz="2400" dirty="0"/>
              <a:t>Press </a:t>
            </a:r>
            <a:r>
              <a:rPr lang="en-US" sz="2400" b="1" i="1" dirty="0"/>
              <a:t>H </a:t>
            </a:r>
            <a:r>
              <a:rPr lang="en-US" sz="2400" dirty="0"/>
              <a:t>to activate the Home tab.</a:t>
            </a:r>
          </a:p>
          <a:p>
            <a:pPr marL="457200" indent="-457200">
              <a:spcBef>
                <a:spcPts val="400"/>
              </a:spcBef>
              <a:buFont typeface="+mj-lt"/>
              <a:buAutoNum type="arabicPeriod" startAt="5"/>
            </a:pPr>
            <a:r>
              <a:rPr lang="en-US" sz="2400" dirty="0"/>
              <a:t>Press </a:t>
            </a:r>
            <a:r>
              <a:rPr lang="en-US" sz="2400" b="1" i="1" dirty="0"/>
              <a:t>A</a:t>
            </a:r>
            <a:r>
              <a:rPr lang="en-US" sz="2400" dirty="0"/>
              <a:t> for alignment, then </a:t>
            </a:r>
            <a:r>
              <a:rPr lang="en-US" sz="2400" b="1" i="1" dirty="0"/>
              <a:t>L</a:t>
            </a:r>
            <a:r>
              <a:rPr lang="en-US" sz="2400" dirty="0"/>
              <a:t> to align the insertion point to the left</a:t>
            </a:r>
            <a:r>
              <a:rPr lang="en-US" sz="2400" dirty="0" smtClean="0"/>
              <a:t>.</a:t>
            </a:r>
          </a:p>
          <a:p>
            <a:pPr marL="457200" indent="-457200">
              <a:spcBef>
                <a:spcPts val="400"/>
              </a:spcBef>
              <a:buFont typeface="+mj-lt"/>
              <a:buAutoNum type="arabicPeriod" startAt="5"/>
            </a:pPr>
            <a:endParaRPr lang="en-US" sz="2400" dirty="0"/>
          </a:p>
          <a:p>
            <a:r>
              <a:rPr lang="en-US" sz="2400" dirty="0"/>
              <a:t>Leave the document open to use in the next exercise.</a:t>
            </a:r>
          </a:p>
        </p:txBody>
      </p:sp>
    </p:spTree>
    <p:extLst>
      <p:ext uri="{BB962C8B-B14F-4D97-AF65-F5344CB8AC3E}">
        <p14:creationId xmlns:p14="http://schemas.microsoft.com/office/powerpoint/2010/main" val="2436343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Software Orientation</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r>
              <a:rPr lang="en-US" sz="2400" dirty="0"/>
              <a:t>Before you begin working in Backstage view, you need to be familiar with Microsoft’s Office new user interface (UI)</a:t>
            </a:r>
            <a:r>
              <a:rPr lang="en-US" sz="2400" dirty="0" smtClean="0"/>
              <a:t>.</a:t>
            </a:r>
          </a:p>
          <a:p>
            <a:r>
              <a:rPr lang="en-US" sz="2400" dirty="0" smtClean="0"/>
              <a:t>When </a:t>
            </a:r>
            <a:r>
              <a:rPr lang="en-US" sz="2400" dirty="0"/>
              <a:t>you first launch Microsoft Word and click the File tab, you should see a screen similar to that shown </a:t>
            </a:r>
            <a:r>
              <a:rPr lang="en-US" sz="2400" dirty="0" smtClean="0"/>
              <a:t>on the next slide. </a:t>
            </a:r>
            <a:r>
              <a:rPr lang="en-US" sz="2400" dirty="0"/>
              <a:t>This is what is known as Backstage view.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Software Orientation</a:t>
            </a:r>
            <a:endParaRPr lang="en-US" dirty="0" smtClean="0">
              <a:ea typeface="+mj-ea"/>
              <a:cs typeface="+mj-cs"/>
            </a:endParaRPr>
          </a:p>
        </p:txBody>
      </p:sp>
      <p:pic>
        <p:nvPicPr>
          <p:cNvPr id="3" name="Picture 2" descr="Screen shot 2011-08-13 at 2.43.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556793"/>
            <a:ext cx="8087981" cy="4559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Opening Backstage View</a:t>
            </a:r>
          </a:p>
        </p:txBody>
      </p:sp>
      <p:sp>
        <p:nvSpPr>
          <p:cNvPr id="70658" name="Rectangle 3"/>
          <p:cNvSpPr>
            <a:spLocks noGrp="1" noChangeArrowheads="1"/>
          </p:cNvSpPr>
          <p:nvPr>
            <p:ph type="body" idx="1"/>
          </p:nvPr>
        </p:nvSpPr>
        <p:spPr>
          <a:xfrm>
            <a:off x="457200" y="1600200"/>
            <a:ext cx="8229600" cy="4876800"/>
          </a:xfrm>
        </p:spPr>
        <p:txBody>
          <a:bodyPr/>
          <a:lstStyle/>
          <a:p>
            <a:r>
              <a:rPr lang="en-US" sz="2300" b="1" i="1" dirty="0"/>
              <a:t>Backstage view</a:t>
            </a:r>
            <a:r>
              <a:rPr lang="en-US" sz="2300" dirty="0"/>
              <a:t> offers quick access to commands for performing many file management tasks—such as opening, closing, saving, printing, and sharing Word documents—all displayed in a single navigation pane that can be customized to meet your needs.</a:t>
            </a:r>
          </a:p>
          <a:p>
            <a:r>
              <a:rPr lang="en-US" sz="2300" dirty="0"/>
              <a:t>In Backstage view, commands enable you to work with document properties, grant permissions, save documents in PDF or other formats, share documents, and work with templates. </a:t>
            </a:r>
            <a:endParaRPr lang="en-US" sz="2300" dirty="0" smtClean="0"/>
          </a:p>
          <a:p>
            <a:r>
              <a:rPr lang="en-US" sz="2300" dirty="0" smtClean="0"/>
              <a:t>Accessibility </a:t>
            </a:r>
            <a:r>
              <a:rPr lang="en-US" sz="2300" dirty="0"/>
              <a:t>checker can be used to check whether your document can be read by individuals with a disability. You can also print and preview a document in one action in Backstage view.</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Opening Backstage View</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marL="0" indent="0">
              <a:buNone/>
            </a:pPr>
            <a:r>
              <a:rPr lang="en-US" sz="2400" dirty="0"/>
              <a:t>Here is a brief overview of the commands that appear in the Backstage view navigation pane:</a:t>
            </a:r>
          </a:p>
          <a:p>
            <a:pPr lvl="0"/>
            <a:r>
              <a:rPr lang="en-US" sz="2300" b="1" dirty="0"/>
              <a:t>Save:</a:t>
            </a:r>
            <a:r>
              <a:rPr lang="en-US" sz="2300" dirty="0"/>
              <a:t> Saves the current document using the new Word format.</a:t>
            </a:r>
          </a:p>
          <a:p>
            <a:pPr lvl="0"/>
            <a:r>
              <a:rPr lang="en-US" sz="2300" b="1" dirty="0"/>
              <a:t>Save As: </a:t>
            </a:r>
            <a:r>
              <a:rPr lang="en-US" sz="2300" dirty="0"/>
              <a:t>Saves a document in a specific format (Word 97-2003, .</a:t>
            </a:r>
            <a:r>
              <a:rPr lang="en-US" sz="2300" dirty="0" err="1"/>
              <a:t>pdf</a:t>
            </a:r>
            <a:r>
              <a:rPr lang="en-US" sz="2300" dirty="0"/>
              <a:t>, .txt, .rtf, .</a:t>
            </a:r>
            <a:r>
              <a:rPr lang="en-US" sz="2300" dirty="0" err="1"/>
              <a:t>htm</a:t>
            </a:r>
            <a:r>
              <a:rPr lang="en-US" sz="2300" dirty="0"/>
              <a:t>, and so on) and enables you to save documents in multiple locations, such as a USB flash drive, hard drive, network location, desktop, CD, or DVD.</a:t>
            </a:r>
          </a:p>
          <a:p>
            <a:pPr lvl="0"/>
            <a:r>
              <a:rPr lang="en-US" sz="2300" b="1" dirty="0"/>
              <a:t>Open:</a:t>
            </a:r>
            <a:r>
              <a:rPr lang="en-US" sz="2300" dirty="0"/>
              <a:t> Opens an existing document from any target location; if you open a document created in an earlier version of Word, Compatibility Mode automatically activates (the title bar indicates when Compatibility Mode is active).</a:t>
            </a:r>
          </a:p>
          <a:p>
            <a:pPr lvl="0"/>
            <a:r>
              <a:rPr lang="en-US" sz="2300" b="1" dirty="0"/>
              <a:t>Close:</a:t>
            </a:r>
            <a:r>
              <a:rPr lang="en-US" sz="2300" dirty="0"/>
              <a:t> Closes an open document (the program remains open</a:t>
            </a:r>
            <a:r>
              <a:rPr lang="en-US" sz="2300" dirty="0" smtClean="0"/>
              <a:t>).</a:t>
            </a:r>
            <a:endParaRPr lang="en-US" sz="23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Opening Backstage View</a:t>
            </a:r>
            <a:endParaRPr lang="en-US" dirty="0" smtClean="0">
              <a:ea typeface="+mj-ea"/>
              <a:cs typeface="+mj-cs"/>
            </a:endParaRPr>
          </a:p>
        </p:txBody>
      </p:sp>
      <p:sp>
        <p:nvSpPr>
          <p:cNvPr id="76802" name="Rectangle 3"/>
          <p:cNvSpPr>
            <a:spLocks noGrp="1" noChangeArrowheads="1"/>
          </p:cNvSpPr>
          <p:nvPr>
            <p:ph type="body" idx="1"/>
          </p:nvPr>
        </p:nvSpPr>
        <p:spPr>
          <a:xfrm>
            <a:off x="457200" y="1600200"/>
            <a:ext cx="8229600" cy="4876800"/>
          </a:xfrm>
        </p:spPr>
        <p:txBody>
          <a:bodyPr/>
          <a:lstStyle/>
          <a:p>
            <a:pPr lvl="0"/>
            <a:r>
              <a:rPr lang="en-US" sz="2000" b="1" dirty="0"/>
              <a:t>Info:</a:t>
            </a:r>
            <a:r>
              <a:rPr lang="en-US" sz="2000" dirty="0"/>
              <a:t> The options in this group (shown </a:t>
            </a:r>
            <a:r>
              <a:rPr lang="en-US" sz="2000" dirty="0" smtClean="0"/>
              <a:t>on Slide 22) </a:t>
            </a:r>
            <a:r>
              <a:rPr lang="en-US" sz="2000" dirty="0"/>
              <a:t>prepare and mark documents as final so that no changes can be made to them; protect documents with a password or restricted permissions; add a digital signature; inspect the document for sensitive information; check document accessibility and compatibility; manage different versions of a document; and prepare documents for distribution.</a:t>
            </a:r>
          </a:p>
          <a:p>
            <a:pPr lvl="0"/>
            <a:r>
              <a:rPr lang="en-US" sz="2000" b="1" dirty="0"/>
              <a:t>Recent:</a:t>
            </a:r>
            <a:r>
              <a:rPr lang="en-US" sz="2000" dirty="0"/>
              <a:t> Displays recently opened documents for quick access.</a:t>
            </a:r>
          </a:p>
          <a:p>
            <a:pPr lvl="0"/>
            <a:r>
              <a:rPr lang="en-US" sz="2000" b="1" dirty="0"/>
              <a:t>New:</a:t>
            </a:r>
            <a:r>
              <a:rPr lang="en-US" sz="2000" dirty="0"/>
              <a:t> Creates a new document, blog, or template.</a:t>
            </a:r>
          </a:p>
          <a:p>
            <a:pPr lvl="0"/>
            <a:r>
              <a:rPr lang="en-US" sz="2000" b="1" dirty="0"/>
              <a:t>Print:</a:t>
            </a:r>
            <a:r>
              <a:rPr lang="en-US" sz="2000" dirty="0"/>
              <a:t> Offers several sets of options—the </a:t>
            </a:r>
            <a:r>
              <a:rPr lang="en-US" sz="2000" b="1" i="1" dirty="0"/>
              <a:t>Print </a:t>
            </a:r>
            <a:r>
              <a:rPr lang="en-US" sz="2000" dirty="0"/>
              <a:t>options enable you to send documents straight to a default printer and choose the number of copies to </a:t>
            </a:r>
            <a:r>
              <a:rPr lang="en-US" sz="2000" dirty="0" smtClean="0"/>
              <a:t>print; </a:t>
            </a:r>
            <a:r>
              <a:rPr lang="en-US" sz="2000" dirty="0"/>
              <a:t>the Printer options enable you to choose a printer and set printer properties; the </a:t>
            </a:r>
            <a:r>
              <a:rPr lang="en-US" sz="2000" b="1" i="1" dirty="0"/>
              <a:t>Settings</a:t>
            </a:r>
            <a:r>
              <a:rPr lang="en-US" sz="2000" dirty="0"/>
              <a:t> options enable you to set document properties (orientation, collation, and so on); and the </a:t>
            </a:r>
            <a:r>
              <a:rPr lang="en-US" sz="2000" b="1" i="1" dirty="0"/>
              <a:t>Preview</a:t>
            </a:r>
            <a:r>
              <a:rPr lang="en-US" sz="2000" dirty="0"/>
              <a:t> screen enables you to visually check your document for errors before printing.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Opening Backstage View</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lvl="0"/>
            <a:r>
              <a:rPr lang="en-US" sz="2000" b="1" dirty="0"/>
              <a:t>Save &amp; Send:</a:t>
            </a:r>
            <a:r>
              <a:rPr lang="en-US" sz="2000" dirty="0"/>
              <a:t> Shares documents by saving and sending them in email, PDF, XPS, or other formats, or by saving them to a document management service (a useful tool for collaborating with others and publishing blog posts).</a:t>
            </a:r>
          </a:p>
          <a:p>
            <a:pPr lvl="0"/>
            <a:r>
              <a:rPr lang="en-US" sz="2000" b="1" dirty="0"/>
              <a:t>Help:</a:t>
            </a:r>
            <a:r>
              <a:rPr lang="en-US" sz="2000" dirty="0"/>
              <a:t> Provides support and tools for working with Word.</a:t>
            </a:r>
          </a:p>
          <a:p>
            <a:pPr lvl="0"/>
            <a:r>
              <a:rPr lang="en-US" sz="2000" b="1" dirty="0"/>
              <a:t>Options:</a:t>
            </a:r>
            <a:r>
              <a:rPr lang="en-US" sz="2000" dirty="0"/>
              <a:t> Provides Word document and setting options, including general options, document proofing options, save options, language preferences, editing options, and options for managing add-ins and templates and for keeping documents secure.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Use Backstage View</a:t>
            </a:r>
            <a:endParaRPr lang="en-US" dirty="0">
              <a:ea typeface="+mj-ea"/>
              <a:cs typeface="+mj-cs"/>
            </a:endParaRPr>
          </a:p>
        </p:txBody>
      </p:sp>
      <p:sp>
        <p:nvSpPr>
          <p:cNvPr id="80898" name="Content Placeholder 2"/>
          <p:cNvSpPr>
            <a:spLocks noGrp="1"/>
          </p:cNvSpPr>
          <p:nvPr>
            <p:ph idx="1"/>
          </p:nvPr>
        </p:nvSpPr>
        <p:spPr>
          <a:xfrm>
            <a:off x="457200" y="1600200"/>
            <a:ext cx="8229600" cy="4876800"/>
          </a:xfrm>
        </p:spPr>
        <p:txBody>
          <a:bodyPr/>
          <a:lstStyle/>
          <a:p>
            <a:r>
              <a:rPr lang="en-US" sz="2400" dirty="0"/>
              <a:t>As you begin this exercise, you should acquaint yourself with Backstage view. </a:t>
            </a:r>
            <a:endParaRPr lang="en-US" sz="2400" dirty="0" smtClean="0"/>
          </a:p>
          <a:p>
            <a:r>
              <a:rPr lang="en-US" sz="2400" dirty="0" smtClean="0"/>
              <a:t>In </a:t>
            </a:r>
            <a:r>
              <a:rPr lang="en-US" sz="2400" dirty="0"/>
              <a:t>this exercise, you access Backstage view by clicking the File tab. </a:t>
            </a:r>
            <a:endParaRPr lang="en-US" sz="2400" dirty="0" smtClean="0"/>
          </a:p>
          <a:p>
            <a:r>
              <a:rPr lang="en-US" sz="2400" dirty="0" smtClean="0"/>
              <a:t>To </a:t>
            </a:r>
            <a:r>
              <a:rPr lang="en-US" sz="2400" dirty="0"/>
              <a:t>return to your document screen, press the Esc key or click the Home tab</a:t>
            </a:r>
            <a:r>
              <a:rPr lang="en-US" sz="2400" dirty="0" smtClean="0"/>
              <a:t>.</a:t>
            </a:r>
            <a:endParaRPr lang="en-US" sz="2400" b="1" dirty="0" smtClean="0"/>
          </a:p>
          <a:p>
            <a:r>
              <a:rPr lang="en-US" sz="2400" b="1" dirty="0" smtClean="0"/>
              <a:t>USE</a:t>
            </a:r>
            <a:r>
              <a:rPr lang="en-US" sz="2400" dirty="0" smtClean="0"/>
              <a:t> </a:t>
            </a:r>
            <a:r>
              <a:rPr lang="en-US" sz="2400" dirty="0"/>
              <a:t>the document that is open from the previous exercise</a:t>
            </a:r>
            <a:r>
              <a:rPr lang="en-US" sz="2400" dirty="0" smtClean="0"/>
              <a:t>.</a:t>
            </a:r>
            <a:endParaRPr lang="en-US" sz="2400" dirty="0"/>
          </a:p>
          <a:p>
            <a:pPr marL="457200" indent="-457200">
              <a:buFont typeface="+mj-lt"/>
              <a:buAutoNum type="arabicPeriod"/>
            </a:pPr>
            <a:r>
              <a:rPr lang="en-US" sz="2400" dirty="0"/>
              <a:t>Click the </a:t>
            </a:r>
            <a:r>
              <a:rPr lang="en-US" sz="2400" b="1" i="1" dirty="0"/>
              <a:t>File </a:t>
            </a:r>
            <a:r>
              <a:rPr lang="en-US" sz="2400" dirty="0"/>
              <a:t>tab. (See </a:t>
            </a:r>
            <a:r>
              <a:rPr lang="en-US" sz="2400" dirty="0" smtClean="0"/>
              <a:t>Slide 22.)</a:t>
            </a:r>
            <a:endParaRPr lang="en-US" sz="2400" dirty="0"/>
          </a:p>
          <a:p>
            <a:pPr marL="457200" indent="-457200">
              <a:buFont typeface="+mj-lt"/>
              <a:buAutoNum type="arabicPeriod"/>
            </a:pPr>
            <a:r>
              <a:rPr lang="en-US" sz="2400" dirty="0" smtClean="0"/>
              <a:t>Notice </a:t>
            </a:r>
            <a:r>
              <a:rPr lang="en-US" sz="2400" dirty="0"/>
              <a:t>that the Info command is the default command with available options</a:t>
            </a:r>
            <a:r>
              <a:rPr lang="en-US" sz="2400" dirty="0" smtClean="0"/>
              <a:t>.</a:t>
            </a:r>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Use Backstage View</a:t>
            </a:r>
            <a:endParaRPr lang="en-US" dirty="0">
              <a:ea typeface="+mj-ea"/>
              <a:cs typeface="+mj-cs"/>
            </a:endParaRPr>
          </a:p>
        </p:txBody>
      </p:sp>
      <p:sp>
        <p:nvSpPr>
          <p:cNvPr id="82946" name="Content Placeholder 2"/>
          <p:cNvSpPr>
            <a:spLocks noGrp="1"/>
          </p:cNvSpPr>
          <p:nvPr>
            <p:ph idx="1"/>
          </p:nvPr>
        </p:nvSpPr>
        <p:spPr>
          <a:xfrm>
            <a:off x="457200" y="1600200"/>
            <a:ext cx="8229600" cy="4876800"/>
          </a:xfrm>
        </p:spPr>
        <p:txBody>
          <a:bodyPr/>
          <a:lstStyle/>
          <a:p>
            <a:pPr marL="457200" indent="-457200">
              <a:buFont typeface="+mj-lt"/>
              <a:buAutoNum type="arabicPeriod" startAt="4"/>
            </a:pPr>
            <a:r>
              <a:rPr lang="en-US" sz="2400" dirty="0"/>
              <a:t>Point to other commands with the arrow to view more options.</a:t>
            </a:r>
          </a:p>
          <a:p>
            <a:pPr marL="457200" indent="-457200">
              <a:buFont typeface="+mj-lt"/>
              <a:buAutoNum type="arabicPeriod" startAt="4"/>
            </a:pPr>
            <a:r>
              <a:rPr lang="en-US" sz="2400" dirty="0"/>
              <a:t>Press the </a:t>
            </a:r>
            <a:r>
              <a:rPr lang="en-US" sz="2400" b="1" i="1" dirty="0"/>
              <a:t>Esc</a:t>
            </a:r>
            <a:r>
              <a:rPr lang="en-US" sz="2400" dirty="0"/>
              <a:t> key or click the Home tab to exit Backstage view. </a:t>
            </a:r>
            <a:endParaRPr lang="en-US" sz="2400" dirty="0" smtClean="0"/>
          </a:p>
          <a:p>
            <a:r>
              <a:rPr lang="en-US" sz="2400" dirty="0"/>
              <a:t>Leave the document open to use in the next exercise</a:t>
            </a:r>
            <a:r>
              <a:rPr lang="en-US" sz="2400" dirty="0" smtClean="0"/>
              <a:t>.</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Software Orientation</a:t>
            </a:r>
          </a:p>
        </p:txBody>
      </p:sp>
      <p:sp>
        <p:nvSpPr>
          <p:cNvPr id="19458" name="Rectangle 3"/>
          <p:cNvSpPr>
            <a:spLocks noGrp="1" noChangeArrowheads="1"/>
          </p:cNvSpPr>
          <p:nvPr>
            <p:ph type="body" idx="1"/>
          </p:nvPr>
        </p:nvSpPr>
        <p:spPr>
          <a:xfrm>
            <a:off x="457200" y="1600200"/>
            <a:ext cx="8229600" cy="4876800"/>
          </a:xfrm>
        </p:spPr>
        <p:txBody>
          <a:bodyPr/>
          <a:lstStyle/>
          <a:p>
            <a:r>
              <a:rPr lang="en-US" sz="2000" dirty="0"/>
              <a:t>Before you begin working in Microsoft Word, you need to acquaint yourself with the primary user interface (UI). When you first launch Microsoft Word, you will see a screen similar to </a:t>
            </a:r>
            <a:r>
              <a:rPr lang="en-US" sz="2000" dirty="0" smtClean="0"/>
              <a:t>one below.</a:t>
            </a:r>
            <a:endParaRPr lang="en-US" sz="2000" dirty="0"/>
          </a:p>
          <a:p>
            <a:endParaRPr lang="en-US" sz="2000" dirty="0"/>
          </a:p>
        </p:txBody>
      </p:sp>
      <p:pic>
        <p:nvPicPr>
          <p:cNvPr id="2" name="Picture 1" descr="f01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2687712"/>
            <a:ext cx="6089061" cy="3641042"/>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Using the Microsoft Word Help Button</a:t>
            </a:r>
            <a:endParaRPr lang="en-US" dirty="0" smtClean="0">
              <a:ea typeface="+mj-ea"/>
              <a:cs typeface="+mj-cs"/>
            </a:endParaRPr>
          </a:p>
        </p:txBody>
      </p:sp>
      <p:sp>
        <p:nvSpPr>
          <p:cNvPr id="84994" name="Rectangle 3"/>
          <p:cNvSpPr>
            <a:spLocks noGrp="1" noChangeArrowheads="1"/>
          </p:cNvSpPr>
          <p:nvPr>
            <p:ph type="body" idx="1"/>
          </p:nvPr>
        </p:nvSpPr>
        <p:spPr>
          <a:xfrm>
            <a:off x="457200" y="1600200"/>
            <a:ext cx="8229600" cy="4876800"/>
          </a:xfrm>
        </p:spPr>
        <p:txBody>
          <a:bodyPr/>
          <a:lstStyle/>
          <a:p>
            <a:r>
              <a:rPr lang="en-US" sz="2000" dirty="0"/>
              <a:t>Microsoft Word has options for accessing the Help features installed and available on your computer. </a:t>
            </a:r>
            <a:endParaRPr lang="en-US" sz="2000" dirty="0" smtClean="0"/>
          </a:p>
          <a:p>
            <a:r>
              <a:rPr lang="en-US" sz="2000" dirty="0" smtClean="0"/>
              <a:t>If </a:t>
            </a:r>
            <a:r>
              <a:rPr lang="en-US" sz="2000" dirty="0"/>
              <a:t>you are connected to the Internet, you also can choose to use Microsoft’s online Help features</a:t>
            </a:r>
            <a:r>
              <a:rPr lang="en-US" sz="2000" dirty="0" smtClean="0"/>
              <a:t>.</a:t>
            </a:r>
          </a:p>
          <a:p>
            <a:r>
              <a:rPr lang="en-US" sz="2000" dirty="0"/>
              <a:t>Microsoft Word Help works much like an Internet browser and has many of the same buttons, such as Back, Forward, Stop, Refresh, Home, and Print. </a:t>
            </a:r>
            <a:endParaRPr lang="en-US" sz="2000" dirty="0" smtClean="0"/>
          </a:p>
          <a:p>
            <a:r>
              <a:rPr lang="en-US" sz="2000" dirty="0" smtClean="0"/>
              <a:t>A </a:t>
            </a:r>
            <a:r>
              <a:rPr lang="en-US" sz="2000" dirty="0"/>
              <a:t>quick way to find Help information is to key a word or words into the search box and then click the Search button. </a:t>
            </a:r>
            <a:endParaRPr lang="en-US" sz="2000" dirty="0" smtClean="0"/>
          </a:p>
          <a:p>
            <a:r>
              <a:rPr lang="en-US" sz="2000" dirty="0" smtClean="0"/>
              <a:t>Word </a:t>
            </a:r>
            <a:r>
              <a:rPr lang="en-US" sz="2000" dirty="0"/>
              <a:t>will display a list of related topics as links. </a:t>
            </a:r>
            <a:endParaRPr lang="en-US" sz="2000" dirty="0" smtClean="0"/>
          </a:p>
          <a:p>
            <a:r>
              <a:rPr lang="en-US" sz="2000" dirty="0" smtClean="0"/>
              <a:t>In </a:t>
            </a:r>
            <a:r>
              <a:rPr lang="en-US" sz="2000" dirty="0"/>
              <a:t>this exercise, you learn to open Word Help, to choose between online and offline Help content, and to use Help by keying in search words, browsing help topics, or choosing a topic from the Table of Contents.</a:t>
            </a:r>
          </a:p>
          <a:p>
            <a:endParaRPr 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Using the Microsoft Word Help Button</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r>
              <a:rPr lang="en-US" sz="2400" dirty="0"/>
              <a:t>The </a:t>
            </a:r>
            <a:r>
              <a:rPr lang="en-US" sz="2400" b="1" i="1" dirty="0"/>
              <a:t>Connection Status menu</a:t>
            </a:r>
            <a:r>
              <a:rPr lang="en-US" sz="2400" dirty="0"/>
              <a:t> in the lower-right corner of Word Help lets you determine whether the Help screen displays content available at Office Online (you must be connected to the Internet to access this content, which offers the most up-to-date help available) or only those topics currently installed on your computer. </a:t>
            </a:r>
            <a:endParaRPr lang="en-US" sz="2400" dirty="0" smtClean="0"/>
          </a:p>
          <a:p>
            <a:r>
              <a:rPr lang="en-US" sz="2400" dirty="0" smtClean="0"/>
              <a:t>The </a:t>
            </a:r>
            <a:r>
              <a:rPr lang="en-US" sz="2400" dirty="0"/>
              <a:t>Search drop-down menu enables you to specify the scope of topics you want to search, including All Word, Word Help, Word Templates, Word Training, or Developer References. You can print Help information within the Word Help main window by clicking the Print button.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a:t>
            </a:r>
            <a:r>
              <a:rPr lang="en-US" dirty="0" smtClean="0">
                <a:ea typeface="+mj-ea"/>
                <a:cs typeface="+mj-cs"/>
              </a:rPr>
              <a:t>Use </a:t>
            </a:r>
            <a:r>
              <a:rPr lang="en-US" dirty="0" smtClean="0">
                <a:ea typeface="+mj-ea"/>
                <a:cs typeface="+mj-cs"/>
              </a:rPr>
              <a:t>the Help Button</a:t>
            </a:r>
            <a:endParaRPr lang="en-US" dirty="0">
              <a:ea typeface="+mj-ea"/>
              <a:cs typeface="+mj-cs"/>
            </a:endParaRPr>
          </a:p>
        </p:txBody>
      </p:sp>
      <p:sp>
        <p:nvSpPr>
          <p:cNvPr id="89090"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p>
          <a:p>
            <a:pPr marL="457200" lvl="0" indent="-457200">
              <a:buFont typeface="+mj-lt"/>
              <a:buAutoNum type="arabicPeriod"/>
            </a:pPr>
            <a:r>
              <a:rPr lang="en-US" sz="2400" dirty="0"/>
              <a:t>Make sure you are connected to the Internet. </a:t>
            </a:r>
          </a:p>
          <a:p>
            <a:pPr marL="457200" lvl="0" indent="-457200">
              <a:buFont typeface="+mj-lt"/>
              <a:buAutoNum type="arabicPeriod"/>
            </a:pPr>
            <a:r>
              <a:rPr lang="en-US" sz="2400" dirty="0"/>
              <a:t>Click the Microsoft Word </a:t>
            </a:r>
            <a:r>
              <a:rPr lang="en-US" sz="2400" dirty="0" smtClean="0"/>
              <a:t>Help      button </a:t>
            </a:r>
            <a:r>
              <a:rPr lang="en-US" sz="2400" dirty="0"/>
              <a:t>in the upper-right corner of the screen. The Word Help window appears, as shown </a:t>
            </a:r>
            <a:r>
              <a:rPr lang="en-US" sz="2400" dirty="0" smtClean="0"/>
              <a:t>on the next slide. </a:t>
            </a:r>
            <a:r>
              <a:rPr lang="en-US" sz="2400" dirty="0"/>
              <a:t>In the upper-right corner, click the </a:t>
            </a:r>
            <a:r>
              <a:rPr lang="en-US" sz="2400" dirty="0" smtClean="0"/>
              <a:t>Maximize        button </a:t>
            </a:r>
            <a:r>
              <a:rPr lang="en-US" sz="2400" dirty="0"/>
              <a:t>to expand the window. </a:t>
            </a:r>
            <a:r>
              <a:rPr lang="en-US" sz="2400" dirty="0" smtClean="0"/>
              <a:t>In the next slide, </a:t>
            </a:r>
            <a:r>
              <a:rPr lang="en-US" sz="2400" dirty="0"/>
              <a:t>the Connection Status command in the lower-right corner of the window indicates that Word is connected to </a:t>
            </a:r>
            <a:r>
              <a:rPr lang="en-US" sz="2400" dirty="0" err="1"/>
              <a:t>Office.com</a:t>
            </a:r>
            <a:r>
              <a:rPr lang="en-US" sz="2400" dirty="0"/>
              <a:t>. If your Connection status is set to Offline, your screen will look different.</a:t>
            </a:r>
          </a:p>
        </p:txBody>
      </p:sp>
      <p:pic>
        <p:nvPicPr>
          <p:cNvPr id="3" name="Picture 2" descr="helpBut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424" y="2492896"/>
            <a:ext cx="435909" cy="452358"/>
          </a:xfrm>
          <a:prstGeom prst="rect">
            <a:avLst/>
          </a:prstGeom>
        </p:spPr>
      </p:pic>
      <p:pic>
        <p:nvPicPr>
          <p:cNvPr id="4" name="Picture 3" descr="maximiz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744" y="3598747"/>
            <a:ext cx="488548" cy="40631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a:t>Step-by-Step: </a:t>
            </a:r>
            <a:r>
              <a:rPr lang="en-US" dirty="0" smtClean="0"/>
              <a:t>Use </a:t>
            </a:r>
            <a:r>
              <a:rPr lang="en-US" dirty="0"/>
              <a:t>the Help Button</a:t>
            </a:r>
            <a:endParaRPr lang="en-US" dirty="0" smtClean="0">
              <a:ea typeface="+mj-ea"/>
              <a:cs typeface="+mj-cs"/>
            </a:endParaRPr>
          </a:p>
        </p:txBody>
      </p:sp>
      <p:pic>
        <p:nvPicPr>
          <p:cNvPr id="2" name="Picture 1" descr="f01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916832"/>
            <a:ext cx="7402467" cy="421092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a:t>
            </a:r>
            <a:r>
              <a:rPr lang="en-US" dirty="0" smtClean="0"/>
              <a:t>Use </a:t>
            </a:r>
            <a:r>
              <a:rPr lang="en-US" dirty="0"/>
              <a:t>the Help Button</a:t>
            </a:r>
            <a:endParaRPr lang="en-US" dirty="0">
              <a:ea typeface="+mj-ea"/>
              <a:cs typeface="+mj-cs"/>
            </a:endParaRPr>
          </a:p>
        </p:txBody>
      </p:sp>
      <p:sp>
        <p:nvSpPr>
          <p:cNvPr id="6147" name="Content Placeholder 2"/>
          <p:cNvSpPr>
            <a:spLocks noGrp="1"/>
          </p:cNvSpPr>
          <p:nvPr>
            <p:ph idx="1"/>
          </p:nvPr>
        </p:nvSpPr>
        <p:spPr>
          <a:xfrm>
            <a:off x="457200" y="1600200"/>
            <a:ext cx="4186808" cy="4876800"/>
          </a:xfrm>
        </p:spPr>
        <p:txBody>
          <a:bodyPr/>
          <a:lstStyle/>
          <a:p>
            <a:pPr marL="457200" indent="-457200">
              <a:buFont typeface="+mj-lt"/>
              <a:buAutoNum type="arabicPeriod" startAt="3"/>
            </a:pPr>
            <a:r>
              <a:rPr lang="en-US" sz="2400" dirty="0" smtClean="0"/>
              <a:t>Click </a:t>
            </a:r>
            <a:r>
              <a:rPr lang="en-US" sz="2400" dirty="0"/>
              <a:t>the </a:t>
            </a:r>
            <a:r>
              <a:rPr lang="en-US" sz="2400" b="1" i="1" dirty="0"/>
              <a:t>Connection Status </a:t>
            </a:r>
            <a:r>
              <a:rPr lang="en-US" sz="2400" dirty="0"/>
              <a:t>button to produce the Connection Status menu.</a:t>
            </a:r>
          </a:p>
          <a:p>
            <a:pPr marL="457200" indent="-457200">
              <a:buFont typeface="+mj-lt"/>
              <a:buAutoNum type="arabicPeriod" startAt="3"/>
            </a:pPr>
            <a:r>
              <a:rPr lang="en-US" sz="2400" dirty="0" smtClean="0"/>
              <a:t>Click </a:t>
            </a:r>
            <a:r>
              <a:rPr lang="en-US" sz="2400" b="1" i="1" dirty="0"/>
              <a:t>Show content only from this computer. </a:t>
            </a:r>
            <a:r>
              <a:rPr lang="en-US" sz="2400" dirty="0"/>
              <a:t>Word Help appears, as shown </a:t>
            </a:r>
            <a:r>
              <a:rPr lang="en-US" sz="2400" dirty="0" smtClean="0"/>
              <a:t>at right.</a:t>
            </a:r>
          </a:p>
          <a:p>
            <a:pPr marL="457200" indent="-457200">
              <a:buFont typeface="+mj-lt"/>
              <a:buAutoNum type="arabicPeriod" startAt="3"/>
            </a:pPr>
            <a:r>
              <a:rPr lang="en-US" sz="2400" dirty="0" smtClean="0"/>
              <a:t>Key </a:t>
            </a:r>
            <a:r>
              <a:rPr lang="en-US" sz="2400" dirty="0"/>
              <a:t>ribbon in the text box and click Search or press </a:t>
            </a:r>
            <a:r>
              <a:rPr lang="en-US" sz="2400" b="1" dirty="0"/>
              <a:t>Enter</a:t>
            </a:r>
            <a:r>
              <a:rPr lang="en-US" sz="2400" dirty="0"/>
              <a:t>. A list of possible topics </a:t>
            </a:r>
            <a:r>
              <a:rPr lang="en-US" sz="2400" dirty="0" smtClean="0"/>
              <a:t>appears.</a:t>
            </a:r>
          </a:p>
        </p:txBody>
      </p:sp>
      <p:pic>
        <p:nvPicPr>
          <p:cNvPr id="4" name="Picture 3" descr="Screen shot 2011-08-13 at 3.25.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569533"/>
            <a:ext cx="3377952" cy="4773453"/>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2800" dirty="0"/>
              <a:t>Step-by-Step: </a:t>
            </a:r>
            <a:r>
              <a:rPr lang="en-US" sz="2800" dirty="0" smtClean="0"/>
              <a:t>Use the </a:t>
            </a:r>
            <a:r>
              <a:rPr lang="en-US" sz="2800" dirty="0"/>
              <a:t>Help Button</a:t>
            </a:r>
            <a:endParaRPr lang="en-US" sz="3100" dirty="0">
              <a:ea typeface="+mj-ea"/>
              <a:cs typeface="+mj-cs"/>
            </a:endParaRPr>
          </a:p>
        </p:txBody>
      </p:sp>
      <p:sp>
        <p:nvSpPr>
          <p:cNvPr id="95234" name="Content Placeholder 2"/>
          <p:cNvSpPr>
            <a:spLocks noGrp="1"/>
          </p:cNvSpPr>
          <p:nvPr>
            <p:ph idx="1"/>
          </p:nvPr>
        </p:nvSpPr>
        <p:spPr>
          <a:xfrm>
            <a:off x="457200" y="1600200"/>
            <a:ext cx="8229600" cy="4876800"/>
          </a:xfrm>
        </p:spPr>
        <p:txBody>
          <a:bodyPr/>
          <a:lstStyle/>
          <a:p>
            <a:pPr marL="457200" indent="-457200">
              <a:buFont typeface="+mj-lt"/>
              <a:buAutoNum type="arabicPeriod" startAt="6"/>
            </a:pPr>
            <a:r>
              <a:rPr lang="en-US" sz="2400" dirty="0"/>
              <a:t>Click the </a:t>
            </a:r>
            <a:r>
              <a:rPr lang="en-US" sz="2400" b="1" i="1" dirty="0"/>
              <a:t>Minimize the Ribbon </a:t>
            </a:r>
            <a:r>
              <a:rPr lang="en-US" sz="2400" dirty="0"/>
              <a:t>link within the list. The associated Help topic </a:t>
            </a:r>
            <a:r>
              <a:rPr lang="en-US" sz="2400" dirty="0" smtClean="0"/>
              <a:t>appears.</a:t>
            </a:r>
          </a:p>
          <a:p>
            <a:pPr marL="457200" indent="-457200">
              <a:buFont typeface="Franklin Gothic Medium" charset="0"/>
              <a:buAutoNum type="arabicPeriod" startAt="6"/>
            </a:pPr>
            <a:r>
              <a:rPr lang="en-US" sz="2400" dirty="0" smtClean="0"/>
              <a:t>Click </a:t>
            </a:r>
            <a:r>
              <a:rPr lang="en-US" sz="2400" dirty="0"/>
              <a:t>the Hide </a:t>
            </a:r>
            <a:r>
              <a:rPr lang="en-US" sz="2400" b="1" i="1" dirty="0"/>
              <a:t>Table of Contents </a:t>
            </a:r>
            <a:r>
              <a:rPr lang="en-US" sz="2400" b="1" i="1" dirty="0" smtClean="0"/>
              <a:t>       </a:t>
            </a:r>
            <a:r>
              <a:rPr lang="en-US" sz="2400" dirty="0" smtClean="0"/>
              <a:t>button </a:t>
            </a:r>
            <a:r>
              <a:rPr lang="en-US" sz="2400" dirty="0"/>
              <a:t>in the command bar at the top of the Help screen; notice that </a:t>
            </a:r>
            <a:r>
              <a:rPr lang="en-US" sz="2400" dirty="0" smtClean="0"/>
              <a:t/>
            </a:r>
            <a:br>
              <a:rPr lang="en-US" sz="2400" dirty="0" smtClean="0"/>
            </a:br>
            <a:r>
              <a:rPr lang="en-US" sz="2400" dirty="0" smtClean="0"/>
              <a:t>the </a:t>
            </a:r>
            <a:r>
              <a:rPr lang="en-US" sz="2400" dirty="0"/>
              <a:t>table of contents closes. Click the </a:t>
            </a:r>
            <a:r>
              <a:rPr lang="en-US" sz="2400" b="1" i="1" dirty="0"/>
              <a:t>Show Table of Contents </a:t>
            </a:r>
            <a:r>
              <a:rPr lang="en-US" sz="2400" b="1" i="1" dirty="0" smtClean="0"/>
              <a:t>      </a:t>
            </a:r>
            <a:r>
              <a:rPr lang="en-US" sz="2400" dirty="0" smtClean="0"/>
              <a:t>button </a:t>
            </a:r>
            <a:r>
              <a:rPr lang="en-US" sz="2400" dirty="0"/>
              <a:t>to reopen </a:t>
            </a:r>
            <a:r>
              <a:rPr lang="en-US" sz="2400" dirty="0" smtClean="0"/>
              <a:t>it.</a:t>
            </a:r>
          </a:p>
          <a:p>
            <a:pPr marL="457200" indent="-457200">
              <a:buFont typeface="Franklin Gothic Medium" charset="0"/>
              <a:buAutoNum type="arabicPeriod" startAt="6"/>
            </a:pPr>
            <a:r>
              <a:rPr lang="en-US" sz="2400" dirty="0" smtClean="0"/>
              <a:t>Click </a:t>
            </a:r>
            <a:r>
              <a:rPr lang="en-US" sz="2400" dirty="0"/>
              <a:t>the Getting started with Word link in the table of contents </a:t>
            </a:r>
            <a:r>
              <a:rPr lang="en-US" sz="2400" dirty="0" smtClean="0"/>
              <a:t>list.</a:t>
            </a:r>
          </a:p>
          <a:p>
            <a:pPr marL="457200" indent="-457200">
              <a:buFont typeface="Franklin Gothic Medium" charset="0"/>
              <a:buAutoNum type="arabicPeriod" startAt="6"/>
            </a:pPr>
            <a:r>
              <a:rPr lang="en-US" sz="2400" dirty="0" smtClean="0"/>
              <a:t>Click </a:t>
            </a:r>
            <a:r>
              <a:rPr lang="en-US" sz="2400" dirty="0"/>
              <a:t>the What’s new in Word 2010 link; the text for the topic appears in the window, as shown </a:t>
            </a:r>
            <a:r>
              <a:rPr lang="en-US" sz="2400" dirty="0" smtClean="0"/>
              <a:t>on the next slide. </a:t>
            </a:r>
            <a:r>
              <a:rPr lang="en-US" sz="2400" dirty="0"/>
              <a:t>Review the content.</a:t>
            </a:r>
          </a:p>
          <a:p>
            <a:pPr marL="457200" indent="-457200">
              <a:buFont typeface="Franklin Gothic Medium" charset="0"/>
              <a:buAutoNum type="arabicPeriod" startAt="5"/>
            </a:pPr>
            <a:endParaRPr lang="en-US" sz="2400" dirty="0"/>
          </a:p>
          <a:p>
            <a:pPr marL="457200" indent="-457200">
              <a:buFont typeface="Franklin Gothic Medium" charset="0"/>
              <a:buAutoNum type="arabicPeriod" startAt="5"/>
            </a:pPr>
            <a:endParaRPr lang="en-US" sz="2400" dirty="0" smtClean="0"/>
          </a:p>
        </p:txBody>
      </p:sp>
      <p:pic>
        <p:nvPicPr>
          <p:cNvPr id="3" name="Picture 2" descr="hide_TOC_but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492896"/>
            <a:ext cx="453799" cy="360371"/>
          </a:xfrm>
          <a:prstGeom prst="rect">
            <a:avLst/>
          </a:prstGeom>
        </p:spPr>
      </p:pic>
      <p:pic>
        <p:nvPicPr>
          <p:cNvPr id="4" name="Picture 3" descr="show_TOC_butt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8069" y="3573016"/>
            <a:ext cx="380124" cy="3937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a:t>
            </a:r>
            <a:r>
              <a:rPr lang="en-US" dirty="0" smtClean="0"/>
              <a:t>Use the </a:t>
            </a:r>
            <a:r>
              <a:rPr lang="en-US" dirty="0"/>
              <a:t>Help Button</a:t>
            </a:r>
            <a:endParaRPr lang="en-US" dirty="0">
              <a:ea typeface="+mj-ea"/>
              <a:cs typeface="+mj-cs"/>
            </a:endParaRPr>
          </a:p>
        </p:txBody>
      </p:sp>
      <p:sp>
        <p:nvSpPr>
          <p:cNvPr id="99330" name="Content Placeholder 2"/>
          <p:cNvSpPr>
            <a:spLocks noGrp="1"/>
          </p:cNvSpPr>
          <p:nvPr>
            <p:ph idx="1"/>
          </p:nvPr>
        </p:nvSpPr>
        <p:spPr>
          <a:xfrm>
            <a:off x="457200" y="5589240"/>
            <a:ext cx="8229600" cy="887760"/>
          </a:xfrm>
        </p:spPr>
        <p:txBody>
          <a:bodyPr/>
          <a:lstStyle/>
          <a:p>
            <a:pPr marL="457200" indent="-457200">
              <a:buFont typeface="+mj-lt"/>
              <a:buAutoNum type="arabicPeriod" startAt="10"/>
            </a:pPr>
            <a:r>
              <a:rPr lang="en-US" sz="2400" dirty="0" smtClean="0"/>
              <a:t>Click </a:t>
            </a:r>
            <a:r>
              <a:rPr lang="en-US" sz="2400" dirty="0"/>
              <a:t>the </a:t>
            </a:r>
            <a:r>
              <a:rPr lang="en-US" sz="2400" b="1" i="1" dirty="0"/>
              <a:t>Home</a:t>
            </a:r>
            <a:r>
              <a:rPr lang="en-US" sz="2400" dirty="0"/>
              <a:t> </a:t>
            </a:r>
            <a:r>
              <a:rPr lang="en-US" sz="2400" b="1" dirty="0" smtClean="0"/>
              <a:t>    </a:t>
            </a:r>
            <a:r>
              <a:rPr lang="en-US" sz="2400" dirty="0" smtClean="0"/>
              <a:t>button</a:t>
            </a:r>
            <a:r>
              <a:rPr lang="en-US" sz="2400" dirty="0"/>
              <a:t>.</a:t>
            </a:r>
          </a:p>
          <a:p>
            <a:pPr marL="457200" indent="-457200">
              <a:buFont typeface="Franklin Gothic Medium" charset="0"/>
              <a:buAutoNum type="arabicPeriod" startAt="5"/>
            </a:pPr>
            <a:endParaRPr lang="en-US" sz="2400" dirty="0" smtClean="0"/>
          </a:p>
        </p:txBody>
      </p:sp>
      <p:pic>
        <p:nvPicPr>
          <p:cNvPr id="3" name="Picture 2" descr="f01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556792"/>
            <a:ext cx="6705600" cy="3824421"/>
          </a:xfrm>
          <a:prstGeom prst="rect">
            <a:avLst/>
          </a:prstGeom>
        </p:spPr>
      </p:pic>
      <p:pic>
        <p:nvPicPr>
          <p:cNvPr id="4" name="Picture 3" descr="home_butt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9574" y="5661248"/>
            <a:ext cx="276283" cy="304864"/>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a:t>
            </a:r>
            <a:r>
              <a:rPr lang="en-US" dirty="0" smtClean="0"/>
              <a:t>Use the </a:t>
            </a:r>
            <a:r>
              <a:rPr lang="en-US" dirty="0"/>
              <a:t>Help Button</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pPr marL="457200" indent="-457200">
              <a:buFont typeface="+mj-lt"/>
              <a:buAutoNum type="arabicPeriod" startAt="11"/>
            </a:pPr>
            <a:r>
              <a:rPr lang="en-US" sz="2400" dirty="0"/>
              <a:t>Click the </a:t>
            </a:r>
            <a:r>
              <a:rPr lang="en-US" sz="2400" b="1" i="1" dirty="0"/>
              <a:t>Close</a:t>
            </a:r>
            <a:r>
              <a:rPr lang="en-US" sz="2400" dirty="0"/>
              <a:t> </a:t>
            </a:r>
            <a:r>
              <a:rPr lang="en-US" sz="2400" b="1" dirty="0"/>
              <a:t>[Prod: please INSERT MA11.jpg</a:t>
            </a:r>
            <a:r>
              <a:rPr lang="en-US" sz="2400" dirty="0"/>
              <a:t> </a:t>
            </a:r>
            <a:r>
              <a:rPr lang="en-US" sz="2400" b="1" dirty="0"/>
              <a:t>HERE] </a:t>
            </a:r>
            <a:r>
              <a:rPr lang="en-US" sz="2400" dirty="0"/>
              <a:t>button to close Microsoft Word </a:t>
            </a:r>
            <a:r>
              <a:rPr lang="en-US" sz="2400" dirty="0" smtClean="0"/>
              <a:t>Help.</a:t>
            </a:r>
          </a:p>
          <a:p>
            <a:pPr marL="457200" indent="-457200">
              <a:buFont typeface="+mj-lt"/>
              <a:buAutoNum type="arabicPeriod" startAt="11"/>
            </a:pPr>
            <a:r>
              <a:rPr lang="en-US" sz="2400" dirty="0" smtClean="0"/>
              <a:t>Press </a:t>
            </a:r>
            <a:r>
              <a:rPr lang="en-US" sz="2400" b="1" i="1" dirty="0"/>
              <a:t>F1</a:t>
            </a:r>
            <a:r>
              <a:rPr lang="en-US" sz="2400" dirty="0"/>
              <a:t> to activate Microsoft Word Help </a:t>
            </a:r>
            <a:r>
              <a:rPr lang="en-US" sz="2400" dirty="0" smtClean="0"/>
              <a:t>again.</a:t>
            </a:r>
            <a:endParaRPr lang="en-US" sz="2400" dirty="0"/>
          </a:p>
          <a:p>
            <a:pPr marL="457200" indent="-457200">
              <a:buFont typeface="+mj-lt"/>
              <a:buAutoNum type="arabicPeriod" startAt="11"/>
            </a:pPr>
            <a:r>
              <a:rPr lang="en-US" sz="2400" dirty="0" smtClean="0"/>
              <a:t>Change </a:t>
            </a:r>
            <a:r>
              <a:rPr lang="en-US" sz="2400" dirty="0"/>
              <a:t>the Connection Status from Offline to </a:t>
            </a:r>
            <a:r>
              <a:rPr lang="en-US" sz="2400" b="1" i="1" dirty="0"/>
              <a:t>Show Content from </a:t>
            </a:r>
            <a:r>
              <a:rPr lang="en-US" sz="2400" b="1" i="1" dirty="0" err="1"/>
              <a:t>Office.com</a:t>
            </a:r>
            <a:r>
              <a:rPr lang="en-US" sz="2400" dirty="0"/>
              <a:t>, then click the</a:t>
            </a:r>
            <a:r>
              <a:rPr lang="en-US" sz="2400" b="1" i="1" dirty="0"/>
              <a:t> Introducing the Backstage view </a:t>
            </a:r>
            <a:r>
              <a:rPr lang="en-US" sz="2400" dirty="0"/>
              <a:t>link. Click the </a:t>
            </a:r>
            <a:r>
              <a:rPr lang="en-US" sz="2400" b="1" i="1" dirty="0"/>
              <a:t>Maximize</a:t>
            </a:r>
            <a:r>
              <a:rPr lang="en-US" sz="2400" dirty="0"/>
              <a:t> </a:t>
            </a:r>
            <a:r>
              <a:rPr lang="en-US" sz="2400" b="1" dirty="0"/>
              <a:t>[Prod: please INSERT MA07.jpg HERE] </a:t>
            </a:r>
            <a:r>
              <a:rPr lang="en-US" sz="2400" dirty="0"/>
              <a:t>button and review the </a:t>
            </a:r>
            <a:r>
              <a:rPr lang="en-US" sz="2400" dirty="0" smtClean="0"/>
              <a:t>content.</a:t>
            </a:r>
          </a:p>
          <a:p>
            <a:pPr marL="457200" indent="-457200">
              <a:buFont typeface="+mj-lt"/>
              <a:buAutoNum type="arabicPeriod" startAt="11"/>
            </a:pPr>
            <a:r>
              <a:rPr lang="en-US" sz="2400" dirty="0" smtClean="0"/>
              <a:t>Click </a:t>
            </a:r>
            <a:r>
              <a:rPr lang="en-US" sz="2400" dirty="0"/>
              <a:t>the </a:t>
            </a:r>
            <a:r>
              <a:rPr lang="en-US" sz="2400" b="1" i="1" dirty="0"/>
              <a:t>Close</a:t>
            </a:r>
            <a:r>
              <a:rPr lang="en-US" sz="2400" dirty="0"/>
              <a:t> </a:t>
            </a:r>
            <a:r>
              <a:rPr lang="en-US" sz="2400" b="1" dirty="0"/>
              <a:t>[Prod: please INSERT MA11.jpg</a:t>
            </a:r>
            <a:r>
              <a:rPr lang="en-US" sz="2400" dirty="0"/>
              <a:t> </a:t>
            </a:r>
            <a:r>
              <a:rPr lang="en-US" sz="2400" b="1" dirty="0"/>
              <a:t>HERE] </a:t>
            </a:r>
            <a:r>
              <a:rPr lang="en-US" sz="2400" dirty="0"/>
              <a:t>button to close Microsoft Word Help.</a:t>
            </a:r>
          </a:p>
          <a:p>
            <a:r>
              <a:rPr lang="en-US" sz="2400" b="1" dirty="0" smtClean="0"/>
              <a:t>LEAVE</a:t>
            </a:r>
            <a:r>
              <a:rPr lang="en-US" sz="2400" dirty="0" smtClean="0"/>
              <a:t> </a:t>
            </a:r>
            <a:r>
              <a:rPr lang="en-US" sz="2400" dirty="0"/>
              <a:t>the document open to use in the next exercise</a:t>
            </a:r>
            <a:r>
              <a:rPr lang="en-US" sz="2400" dirty="0" smtClean="0"/>
              <a:t>.</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Creating a Document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When you start keying text at the insertion point in an open document, you have begun to create a Word document. </a:t>
            </a:r>
            <a:endParaRPr lang="en-US" sz="2400" dirty="0" smtClean="0"/>
          </a:p>
          <a:p>
            <a:r>
              <a:rPr lang="en-US" sz="2400" dirty="0" smtClean="0"/>
              <a:t>As </a:t>
            </a:r>
            <a:r>
              <a:rPr lang="en-US" sz="2400" dirty="0"/>
              <a:t>you type, Word inserts </a:t>
            </a:r>
            <a:r>
              <a:rPr lang="en-US" sz="2400" dirty="0" smtClean="0"/>
              <a:t>text </a:t>
            </a:r>
            <a:r>
              <a:rPr lang="en-US" sz="2400" dirty="0"/>
              <a:t>to the left of the insertion point and uses the program’s defaults for margins and line spacing. </a:t>
            </a:r>
            <a:endParaRPr lang="en-US" sz="2400" dirty="0" smtClean="0"/>
          </a:p>
          <a:p>
            <a:r>
              <a:rPr lang="en-US" sz="2400" dirty="0" smtClean="0"/>
              <a:t>Word </a:t>
            </a:r>
            <a:r>
              <a:rPr lang="en-US" sz="2400" dirty="0"/>
              <a:t>also has a number of tools and automatic features to make creating a document easier, including nonprinting characters, AutoComplete, and Word Wrap.</a:t>
            </a:r>
          </a:p>
          <a:p>
            <a:r>
              <a:rPr lang="en-US" sz="2400" dirty="0" smtClean="0"/>
              <a:t>The </a:t>
            </a:r>
            <a:r>
              <a:rPr lang="en-US" sz="2400" dirty="0"/>
              <a:t>margin defaults are set to one-inch top, bottom, left, and right margins; the line spacing is set to 1.15; and the spacing after is set to 10 points.</a:t>
            </a:r>
          </a:p>
        </p:txBody>
      </p:sp>
    </p:spTree>
    <p:extLst>
      <p:ext uri="{BB962C8B-B14F-4D97-AF65-F5344CB8AC3E}">
        <p14:creationId xmlns:p14="http://schemas.microsoft.com/office/powerpoint/2010/main" val="7304069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Displaying Nonprinting Characters</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When documents are formatted, Word inserts </a:t>
            </a:r>
            <a:r>
              <a:rPr lang="en-US" sz="2400" b="1" i="1" dirty="0"/>
              <a:t>nonprinting characters</a:t>
            </a:r>
            <a:r>
              <a:rPr lang="en-US" sz="2400" dirty="0"/>
              <a:t>, which are symbols for certain formatting commands, such as paragraphs ( ¶ ), indents and tabs (→), and spaces ( • ) between words. </a:t>
            </a:r>
            <a:endParaRPr lang="en-US" sz="2400" dirty="0" smtClean="0"/>
          </a:p>
          <a:p>
            <a:r>
              <a:rPr lang="en-US" sz="2400" dirty="0" smtClean="0"/>
              <a:t>These </a:t>
            </a:r>
            <a:r>
              <a:rPr lang="en-US" sz="2400" dirty="0"/>
              <a:t>symbols can help you create and edit your </a:t>
            </a:r>
            <a:r>
              <a:rPr lang="en-US" sz="2400" dirty="0" smtClean="0"/>
              <a:t>document.</a:t>
            </a:r>
          </a:p>
          <a:p>
            <a:r>
              <a:rPr lang="en-US" sz="2400" dirty="0" smtClean="0"/>
              <a:t>By </a:t>
            </a:r>
            <a:r>
              <a:rPr lang="en-US" sz="2400" dirty="0"/>
              <a:t>default, these symbols are hidden. </a:t>
            </a:r>
            <a:endParaRPr lang="en-US" sz="2400" dirty="0" smtClean="0"/>
          </a:p>
          <a:p>
            <a:r>
              <a:rPr lang="en-US" sz="2400" dirty="0" smtClean="0"/>
              <a:t>In </a:t>
            </a:r>
            <a:r>
              <a:rPr lang="en-US" sz="2400" dirty="0"/>
              <a:t>this exercise, you learn to display nonprinting characters in Word.</a:t>
            </a:r>
          </a:p>
        </p:txBody>
      </p:sp>
    </p:spTree>
    <p:extLst>
      <p:ext uri="{BB962C8B-B14F-4D97-AF65-F5344CB8AC3E}">
        <p14:creationId xmlns:p14="http://schemas.microsoft.com/office/powerpoint/2010/main" val="3403200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Starting Word</a:t>
            </a:r>
          </a:p>
        </p:txBody>
      </p:sp>
      <p:sp>
        <p:nvSpPr>
          <p:cNvPr id="21506" name="Rectangle 3"/>
          <p:cNvSpPr>
            <a:spLocks noGrp="1" noChangeArrowheads="1"/>
          </p:cNvSpPr>
          <p:nvPr>
            <p:ph type="body" idx="1"/>
          </p:nvPr>
        </p:nvSpPr>
        <p:spPr>
          <a:xfrm>
            <a:off x="457200" y="1600200"/>
            <a:ext cx="8229600" cy="4876800"/>
          </a:xfrm>
        </p:spPr>
        <p:txBody>
          <a:bodyPr/>
          <a:lstStyle/>
          <a:p>
            <a:r>
              <a:rPr lang="en-US" sz="2000" dirty="0"/>
              <a:t>Microsoft Word is a word processing tool for creating different types of documents that are used in the work environment. </a:t>
            </a:r>
            <a:endParaRPr lang="en-US" sz="2000" dirty="0" smtClean="0"/>
          </a:p>
          <a:p>
            <a:r>
              <a:rPr lang="en-US" sz="2000" dirty="0"/>
              <a:t>From the desktop, you can launch Word by clicking the Word program icon or by choosing Microsoft Word from the Start menu. </a:t>
            </a:r>
            <a:endParaRPr lang="en-US" sz="2000" dirty="0" smtClean="0"/>
          </a:p>
          <a:p>
            <a:r>
              <a:rPr lang="en-US" sz="2000" dirty="0"/>
              <a:t>When Word is launched, the program opens with a blank document.</a:t>
            </a:r>
          </a:p>
          <a:p>
            <a:r>
              <a:rPr lang="en-US" sz="2000" dirty="0"/>
              <a:t>The blinking </a:t>
            </a:r>
            <a:r>
              <a:rPr lang="en-US" sz="2000" b="1" i="1" dirty="0"/>
              <a:t>insertion point</a:t>
            </a:r>
            <a:r>
              <a:rPr lang="en-US" sz="2000" dirty="0"/>
              <a:t> in the upper-left corner of this document is where you will begin creating your text. </a:t>
            </a:r>
          </a:p>
          <a:p>
            <a:r>
              <a:rPr lang="en-US" sz="2000" dirty="0"/>
              <a:t>When you place your cursor near it, the insertion point changes to a large “I,” which is called the </a:t>
            </a:r>
            <a:r>
              <a:rPr lang="en-US" sz="2000" b="1" i="1" dirty="0"/>
              <a:t>I-beam</a:t>
            </a:r>
            <a:r>
              <a:rPr lang="en-US" sz="2000" dirty="0" smtClean="0"/>
              <a:t>.</a:t>
            </a:r>
            <a:endParaRPr lang="en-US" sz="2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Display Nonprinting Characters</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On </a:t>
            </a:r>
            <a:r>
              <a:rPr lang="en-US" sz="2400" dirty="0"/>
              <a:t>the Home tab, in the Paragraph group, click the </a:t>
            </a:r>
            <a:r>
              <a:rPr lang="en-US" sz="2400" b="1" i="1" dirty="0"/>
              <a:t>Show/Hide</a:t>
            </a:r>
            <a:r>
              <a:rPr lang="en-US" sz="2400" dirty="0"/>
              <a:t> (¶) button to display the nonprinting characters in the document.</a:t>
            </a:r>
          </a:p>
          <a:p>
            <a:pPr marL="457200" indent="-457200">
              <a:buFont typeface="+mj-lt"/>
              <a:buAutoNum type="arabicPeriod"/>
            </a:pPr>
            <a:r>
              <a:rPr lang="en-US" sz="2400" dirty="0" smtClean="0"/>
              <a:t>Click </a:t>
            </a:r>
            <a:r>
              <a:rPr lang="en-US" sz="2400" dirty="0"/>
              <a:t>the </a:t>
            </a:r>
            <a:r>
              <a:rPr lang="en-US" sz="2400" b="1" i="1" dirty="0"/>
              <a:t>Show/Hi</a:t>
            </a:r>
            <a:r>
              <a:rPr lang="en-US" sz="2400" dirty="0"/>
              <a:t>de (¶) button again to hide the nonprinting characters.</a:t>
            </a:r>
          </a:p>
          <a:p>
            <a:pPr marL="457200" indent="-457200">
              <a:buFont typeface="+mj-lt"/>
              <a:buAutoNum type="arabicPeriod"/>
            </a:pPr>
            <a:r>
              <a:rPr lang="en-US" sz="2400" dirty="0" smtClean="0"/>
              <a:t>Press </a:t>
            </a:r>
            <a:r>
              <a:rPr lang="en-US" sz="2400" b="1" dirty="0" err="1"/>
              <a:t>Ctrl+Shift</a:t>
            </a:r>
            <a:r>
              <a:rPr lang="en-US" sz="2400" b="1" dirty="0"/>
              <a:t>+*</a:t>
            </a:r>
            <a:r>
              <a:rPr lang="en-US" sz="2400" dirty="0"/>
              <a:t> to once again display the nonprinting characters. This time, leave Show/Hide on.</a:t>
            </a:r>
          </a:p>
          <a:p>
            <a:r>
              <a:rPr lang="en-US" sz="2400" b="1" dirty="0" smtClean="0"/>
              <a:t>LEAVE</a:t>
            </a:r>
            <a:r>
              <a:rPr lang="en-US" sz="2400" dirty="0" smtClean="0"/>
              <a:t> </a:t>
            </a:r>
            <a:r>
              <a:rPr lang="en-US" sz="2400" dirty="0"/>
              <a:t>the document open to use in the next exercise</a:t>
            </a:r>
            <a:r>
              <a:rPr lang="en-US" sz="2400" dirty="0" smtClean="0"/>
              <a:t>.</a:t>
            </a:r>
            <a:endParaRPr lang="en-US" sz="2400" dirty="0"/>
          </a:p>
        </p:txBody>
      </p:sp>
    </p:spTree>
    <p:extLst>
      <p:ext uri="{BB962C8B-B14F-4D97-AF65-F5344CB8AC3E}">
        <p14:creationId xmlns:p14="http://schemas.microsoft.com/office/powerpoint/2010/main" val="10938876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Using AutoComplete</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The </a:t>
            </a:r>
            <a:r>
              <a:rPr lang="en-US" sz="2400" b="1" i="1" dirty="0"/>
              <a:t>AutoComplete</a:t>
            </a:r>
            <a:r>
              <a:rPr lang="en-US" sz="2400" dirty="0"/>
              <a:t> command automatically completes the text of the current date, day of the week, and month. </a:t>
            </a:r>
            <a:endParaRPr lang="en-US" sz="2400" dirty="0" smtClean="0"/>
          </a:p>
          <a:p>
            <a:r>
              <a:rPr lang="en-US" sz="2400" dirty="0" smtClean="0"/>
              <a:t>When </a:t>
            </a:r>
            <a:r>
              <a:rPr lang="en-US" sz="2400" dirty="0"/>
              <a:t>you key the first four characters of the day of the week, a ScreenTip appears with a suggestion for the completed text; press Enter to accept the suggestion. </a:t>
            </a:r>
            <a:endParaRPr lang="en-US" sz="2400" dirty="0" smtClean="0"/>
          </a:p>
          <a:p>
            <a:r>
              <a:rPr lang="en-US" sz="2400" dirty="0" smtClean="0"/>
              <a:t>AutoComplete </a:t>
            </a:r>
            <a:r>
              <a:rPr lang="en-US" sz="2400" dirty="0"/>
              <a:t>reduces the amount of time spent keying content or phrases in a document. In this exercise, you learn to use Word’s AutoComplete feature.</a:t>
            </a:r>
          </a:p>
        </p:txBody>
      </p:sp>
    </p:spTree>
    <p:extLst>
      <p:ext uri="{BB962C8B-B14F-4D97-AF65-F5344CB8AC3E}">
        <p14:creationId xmlns:p14="http://schemas.microsoft.com/office/powerpoint/2010/main" val="1942182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a:t>
            </a:r>
            <a:r>
              <a:rPr lang="en-US" dirty="0" smtClean="0">
                <a:ea typeface="+mj-ea"/>
                <a:cs typeface="+mj-cs"/>
              </a:rPr>
              <a:t>Use AutoComplete</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open from the previous exercise.</a:t>
            </a:r>
          </a:p>
          <a:p>
            <a:pPr marL="457200" lvl="0" indent="-457200">
              <a:buFont typeface="+mj-lt"/>
              <a:buAutoNum type="arabicPeriod"/>
            </a:pPr>
            <a:r>
              <a:rPr lang="en-US" sz="2400" dirty="0"/>
              <a:t>Key </a:t>
            </a:r>
            <a:r>
              <a:rPr lang="en-US" sz="2400" b="1" i="1" dirty="0"/>
              <a:t>August;</a:t>
            </a:r>
            <a:r>
              <a:rPr lang="en-US" sz="2400" dirty="0"/>
              <a:t> as you key the first four characters, a ScreenTip appears. Press </a:t>
            </a:r>
            <a:r>
              <a:rPr lang="en-US" sz="2400" b="1" i="1" dirty="0"/>
              <a:t>Enter</a:t>
            </a:r>
            <a:r>
              <a:rPr lang="en-US" sz="2400" b="1" dirty="0"/>
              <a:t> </a:t>
            </a:r>
            <a:r>
              <a:rPr lang="en-US" sz="2400" dirty="0"/>
              <a:t>to accept the suggested text.</a:t>
            </a:r>
          </a:p>
          <a:p>
            <a:pPr marL="457200" lvl="0" indent="-457200">
              <a:buFont typeface="+mj-lt"/>
              <a:buAutoNum type="arabicPeriod"/>
            </a:pPr>
            <a:r>
              <a:rPr lang="en-US" sz="2400" dirty="0"/>
              <a:t>Key </a:t>
            </a:r>
            <a:r>
              <a:rPr lang="en-US" sz="2400" b="1" i="1" dirty="0"/>
              <a:t>Monday</a:t>
            </a:r>
            <a:r>
              <a:rPr lang="en-US" sz="2400" dirty="0"/>
              <a:t> using the same process.</a:t>
            </a:r>
          </a:p>
          <a:p>
            <a:pPr marL="457200" lvl="0" indent="-457200">
              <a:buFont typeface="+mj-lt"/>
              <a:buAutoNum type="arabicPeriod"/>
            </a:pPr>
            <a:r>
              <a:rPr lang="en-US" sz="2400" dirty="0"/>
              <a:t>Click the </a:t>
            </a:r>
            <a:r>
              <a:rPr lang="en-US" sz="2400" b="1" i="1" dirty="0" smtClean="0"/>
              <a:t>Undo  </a:t>
            </a:r>
            <a:r>
              <a:rPr lang="en-US" sz="2400" dirty="0" smtClean="0"/>
              <a:t> </a:t>
            </a:r>
            <a:r>
              <a:rPr lang="en-US" sz="2400" b="1" dirty="0" smtClean="0"/>
              <a:t>   </a:t>
            </a:r>
            <a:r>
              <a:rPr lang="en-US" sz="2400" dirty="0" smtClean="0"/>
              <a:t>button</a:t>
            </a:r>
            <a:r>
              <a:rPr lang="en-US" sz="2400" dirty="0"/>
              <a:t>. Make sure the insertion point is positioned after August.</a:t>
            </a:r>
          </a:p>
          <a:p>
            <a:r>
              <a:rPr lang="en-US" sz="2400" b="1" dirty="0" smtClean="0"/>
              <a:t>LEAVE</a:t>
            </a:r>
            <a:r>
              <a:rPr lang="en-US" sz="2400" dirty="0" smtClean="0"/>
              <a:t> </a:t>
            </a:r>
            <a:r>
              <a:rPr lang="en-US" sz="2400" dirty="0"/>
              <a:t>the document open to use in the next exercise.</a:t>
            </a:r>
          </a:p>
        </p:txBody>
      </p:sp>
      <p:pic>
        <p:nvPicPr>
          <p:cNvPr id="3" name="Picture 2" descr="undo_but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3717032"/>
            <a:ext cx="323917" cy="295337"/>
          </a:xfrm>
          <a:prstGeom prst="rect">
            <a:avLst/>
          </a:prstGeom>
        </p:spPr>
      </p:pic>
    </p:spTree>
    <p:extLst>
      <p:ext uri="{BB962C8B-B14F-4D97-AF65-F5344CB8AC3E}">
        <p14:creationId xmlns:p14="http://schemas.microsoft.com/office/powerpoint/2010/main" val="32166418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Keying Document Text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Keying document text is easy in Word. </a:t>
            </a:r>
            <a:endParaRPr lang="en-US" sz="2400" dirty="0" smtClean="0"/>
          </a:p>
          <a:p>
            <a:r>
              <a:rPr lang="en-US" sz="2400" dirty="0" smtClean="0"/>
              <a:t>Word </a:t>
            </a:r>
            <a:r>
              <a:rPr lang="en-US" sz="2400" dirty="0"/>
              <a:t>sets default margins and line-spacing measurements for newly created documents, and </a:t>
            </a:r>
            <a:r>
              <a:rPr lang="en-US" sz="2400" b="1" i="1" dirty="0"/>
              <a:t>Word Wrap</a:t>
            </a:r>
            <a:r>
              <a:rPr lang="en-US" sz="2400" dirty="0"/>
              <a:t> automatically wraps text to the next line as it reaches the right margin. </a:t>
            </a:r>
            <a:endParaRPr lang="en-US" sz="2400" dirty="0" smtClean="0"/>
          </a:p>
          <a:p>
            <a:r>
              <a:rPr lang="en-US" sz="2400" dirty="0" smtClean="0"/>
              <a:t>To </a:t>
            </a:r>
            <a:r>
              <a:rPr lang="en-US" sz="2400" dirty="0"/>
              <a:t>separate paragraphs and create blank lines, all you need to do is press Enter. </a:t>
            </a:r>
            <a:endParaRPr lang="en-US" sz="2400" dirty="0" smtClean="0"/>
          </a:p>
          <a:p>
            <a:r>
              <a:rPr lang="en-US" sz="2400" dirty="0" smtClean="0"/>
              <a:t>In </a:t>
            </a:r>
            <a:r>
              <a:rPr lang="en-US" sz="2400" dirty="0"/>
              <a:t>this lesson, you create a letter using the Block Style format with mixed punctuation. Be sure to key the document exactly as shown in the steps that follow</a:t>
            </a:r>
            <a:r>
              <a:rPr lang="en-US" sz="2400" dirty="0" smtClean="0"/>
              <a:t>.</a:t>
            </a:r>
            <a:endParaRPr lang="en-US" sz="2400" dirty="0"/>
          </a:p>
        </p:txBody>
      </p:sp>
    </p:spTree>
    <p:extLst>
      <p:ext uri="{BB962C8B-B14F-4D97-AF65-F5344CB8AC3E}">
        <p14:creationId xmlns:p14="http://schemas.microsoft.com/office/powerpoint/2010/main" val="11749896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Keying Document Text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When sending professional correspondence to customers, it is good business practice to ensure the document is in an acceptable format and error free. </a:t>
            </a:r>
            <a:endParaRPr lang="en-US" sz="2400" dirty="0" smtClean="0"/>
          </a:p>
          <a:p>
            <a:r>
              <a:rPr lang="en-US" sz="2400" dirty="0" smtClean="0"/>
              <a:t>The </a:t>
            </a:r>
            <a:r>
              <a:rPr lang="en-US" sz="2400" b="1" i="1" dirty="0"/>
              <a:t>Block Style </a:t>
            </a:r>
            <a:r>
              <a:rPr lang="en-US" sz="2400" dirty="0"/>
              <a:t>letter format has open or mixed punctuation and is common to many business documents</a:t>
            </a:r>
            <a:r>
              <a:rPr lang="en-US" sz="2400" dirty="0" smtClean="0"/>
              <a:t>.</a:t>
            </a:r>
          </a:p>
          <a:p>
            <a:r>
              <a:rPr lang="en-US" sz="2400" dirty="0" smtClean="0"/>
              <a:t> </a:t>
            </a:r>
            <a:r>
              <a:rPr lang="en-US" sz="2400" b="1" i="1" dirty="0"/>
              <a:t>Block Style</a:t>
            </a:r>
            <a:r>
              <a:rPr lang="en-US" sz="2400" dirty="0"/>
              <a:t> format aligns text along the left margin, including the date, inside address, salutation, body of the letter, closing, and signature. </a:t>
            </a:r>
            <a:endParaRPr lang="en-US" sz="2400" dirty="0" smtClean="0"/>
          </a:p>
          <a:p>
            <a:r>
              <a:rPr lang="en-US" sz="2400" b="1" i="1" dirty="0" smtClean="0"/>
              <a:t>Open </a:t>
            </a:r>
            <a:r>
              <a:rPr lang="en-US" sz="2400" b="1" i="1" dirty="0"/>
              <a:t>punctuation</a:t>
            </a:r>
            <a:r>
              <a:rPr lang="en-US" sz="2400" dirty="0"/>
              <a:t> requires no punctuation after the salutation or the closing, whereas </a:t>
            </a:r>
            <a:r>
              <a:rPr lang="en-US" sz="2400" b="1" i="1" dirty="0"/>
              <a:t>mixed punctuation</a:t>
            </a:r>
            <a:r>
              <a:rPr lang="en-US" sz="2400" dirty="0"/>
              <a:t> requires a colon after the salutation and a comma after the closing.</a:t>
            </a:r>
          </a:p>
        </p:txBody>
      </p:sp>
    </p:spTree>
    <p:extLst>
      <p:ext uri="{BB962C8B-B14F-4D97-AF65-F5344CB8AC3E}">
        <p14:creationId xmlns:p14="http://schemas.microsoft.com/office/powerpoint/2010/main" val="28193255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Step-by-Step: Create a Document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The </a:t>
            </a:r>
            <a:r>
              <a:rPr lang="en-US" sz="2400" dirty="0"/>
              <a:t>insertion point should be positioned at the end of the word “August.” Press the </a:t>
            </a:r>
            <a:r>
              <a:rPr lang="en-US" sz="2400" b="1" dirty="0"/>
              <a:t>spacebar</a:t>
            </a:r>
            <a:r>
              <a:rPr lang="en-US" sz="2400" dirty="0"/>
              <a:t> once and key 25, 20XX. Press </a:t>
            </a:r>
            <a:r>
              <a:rPr lang="en-US" sz="2400" b="1" dirty="0"/>
              <a:t>Enter </a:t>
            </a:r>
            <a:r>
              <a:rPr lang="en-US" sz="2400" dirty="0"/>
              <a:t>twice.</a:t>
            </a:r>
          </a:p>
          <a:p>
            <a:pPr marL="457200" indent="-457200">
              <a:buFont typeface="+mj-lt"/>
              <a:buAutoNum type="arabicPeriod"/>
            </a:pPr>
            <a:r>
              <a:rPr lang="en-US" sz="2400" dirty="0" smtClean="0"/>
              <a:t>Key </a:t>
            </a:r>
            <a:r>
              <a:rPr lang="en-US" sz="2400" dirty="0"/>
              <a:t>the delivery address as shown:</a:t>
            </a:r>
          </a:p>
          <a:p>
            <a:pPr marL="0" indent="0">
              <a:buNone/>
            </a:pPr>
            <a:r>
              <a:rPr lang="en-US" sz="2400" dirty="0" smtClean="0"/>
              <a:t>	</a:t>
            </a:r>
            <a:r>
              <a:rPr lang="en-US" sz="2400" b="1" i="1" dirty="0" smtClean="0"/>
              <a:t>Ms</a:t>
            </a:r>
            <a:r>
              <a:rPr lang="en-US" sz="2400" b="1" i="1" dirty="0"/>
              <a:t>. Miriam Lockhart </a:t>
            </a:r>
            <a:r>
              <a:rPr lang="en-US" sz="2400" dirty="0"/>
              <a:t>(Press </a:t>
            </a:r>
            <a:r>
              <a:rPr lang="en-US" sz="2400" b="1" dirty="0"/>
              <a:t>Enter</a:t>
            </a:r>
            <a:r>
              <a:rPr lang="en-US" sz="2400" dirty="0"/>
              <a:t> once.)</a:t>
            </a:r>
          </a:p>
          <a:p>
            <a:pPr marL="0" indent="0">
              <a:buNone/>
            </a:pPr>
            <a:r>
              <a:rPr lang="en-US" sz="2400" dirty="0" smtClean="0"/>
              <a:t>	</a:t>
            </a:r>
            <a:r>
              <a:rPr lang="en-US" sz="2400" b="1" i="1" dirty="0" smtClean="0"/>
              <a:t>764 </a:t>
            </a:r>
            <a:r>
              <a:rPr lang="en-US" sz="2400" b="1" i="1" dirty="0"/>
              <a:t>Crimson Avenue </a:t>
            </a:r>
            <a:r>
              <a:rPr lang="en-US" sz="2400" dirty="0"/>
              <a:t>(Press </a:t>
            </a:r>
            <a:r>
              <a:rPr lang="en-US" sz="2400" b="1" dirty="0"/>
              <a:t>Enter </a:t>
            </a:r>
            <a:r>
              <a:rPr lang="en-US" sz="2400" dirty="0"/>
              <a:t>once.)</a:t>
            </a:r>
          </a:p>
          <a:p>
            <a:pPr marL="0" indent="0">
              <a:buNone/>
            </a:pPr>
            <a:r>
              <a:rPr lang="en-US" sz="2400" dirty="0" smtClean="0"/>
              <a:t>	</a:t>
            </a:r>
            <a:r>
              <a:rPr lang="en-US" sz="2400" b="1" i="1" dirty="0" smtClean="0"/>
              <a:t>Boston</a:t>
            </a:r>
            <a:r>
              <a:rPr lang="en-US" sz="2400" b="1" i="1" dirty="0"/>
              <a:t>, MA 02136 </a:t>
            </a:r>
            <a:r>
              <a:rPr lang="en-US" sz="2400" dirty="0"/>
              <a:t>(Press </a:t>
            </a:r>
            <a:r>
              <a:rPr lang="en-US" sz="2400" b="1" dirty="0"/>
              <a:t>Enter </a:t>
            </a:r>
            <a:r>
              <a:rPr lang="en-US" sz="2400" dirty="0"/>
              <a:t>twice.)</a:t>
            </a:r>
          </a:p>
          <a:p>
            <a:pPr marL="457200" indent="-457200">
              <a:buFont typeface="+mj-lt"/>
              <a:buAutoNum type="arabicPeriod" startAt="3"/>
            </a:pPr>
            <a:r>
              <a:rPr lang="en-US" sz="2400" dirty="0" smtClean="0"/>
              <a:t>Key </a:t>
            </a:r>
            <a:r>
              <a:rPr lang="en-US" sz="2400" b="1" i="1" dirty="0"/>
              <a:t>Dear Ms. Lockhart:</a:t>
            </a:r>
          </a:p>
          <a:p>
            <a:pPr marL="457200" indent="-457200">
              <a:buFont typeface="+mj-lt"/>
              <a:buAutoNum type="arabicPeriod" startAt="3"/>
            </a:pPr>
            <a:r>
              <a:rPr lang="en-US" sz="2400" dirty="0" smtClean="0"/>
              <a:t>Press</a:t>
            </a:r>
            <a:r>
              <a:rPr lang="en-US" sz="2400" b="1" dirty="0" smtClean="0"/>
              <a:t> </a:t>
            </a:r>
            <a:r>
              <a:rPr lang="en-US" sz="2400" b="1" dirty="0"/>
              <a:t>Enter </a:t>
            </a:r>
            <a:r>
              <a:rPr lang="en-US" sz="2400" dirty="0"/>
              <a:t>once</a:t>
            </a:r>
            <a:r>
              <a:rPr lang="en-US" sz="2400" dirty="0" smtClean="0"/>
              <a:t>.</a:t>
            </a:r>
            <a:endParaRPr lang="en-US" sz="2400" b="1" dirty="0"/>
          </a:p>
        </p:txBody>
      </p:sp>
    </p:spTree>
    <p:extLst>
      <p:ext uri="{BB962C8B-B14F-4D97-AF65-F5344CB8AC3E}">
        <p14:creationId xmlns:p14="http://schemas.microsoft.com/office/powerpoint/2010/main" val="7544525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Step-by-Step: Create a Document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pPr marL="457200" indent="-457200">
              <a:buFont typeface="+mj-lt"/>
              <a:buAutoNum type="arabicPeriod" startAt="5"/>
            </a:pPr>
            <a:r>
              <a:rPr lang="en-US" sz="2400" dirty="0" smtClean="0"/>
              <a:t>Key the following text and press </a:t>
            </a:r>
            <a:r>
              <a:rPr lang="en-US" sz="2400" b="1" dirty="0" smtClean="0"/>
              <a:t>Enter </a:t>
            </a:r>
            <a:r>
              <a:rPr lang="en-US" sz="2400" dirty="0" smtClean="0"/>
              <a:t>once after each paragraph.</a:t>
            </a:r>
          </a:p>
          <a:p>
            <a:pPr marL="0" indent="0">
              <a:buNone/>
            </a:pPr>
            <a:r>
              <a:rPr lang="en-US" sz="2000" b="1" i="1" dirty="0" smtClean="0"/>
              <a:t>We </a:t>
            </a:r>
            <a:r>
              <a:rPr lang="en-US" sz="2000" b="1" i="1" dirty="0"/>
              <a:t>are pleased that you have chosen to list your home with Tech Terrace Real Estate. Our office has bought, sold, renovated, appraised, leased, and managed more homes in the Tech Terrace neighborhood than anyone and now we will be putting that experience to work for you.</a:t>
            </a:r>
          </a:p>
          <a:p>
            <a:pPr marL="0" indent="0">
              <a:buNone/>
            </a:pPr>
            <a:r>
              <a:rPr lang="en-US" sz="2000" b="1" i="1" dirty="0" smtClean="0"/>
              <a:t>Our goal is to sell your house quick for the best possible price.</a:t>
            </a:r>
          </a:p>
          <a:p>
            <a:pPr marL="0" indent="0">
              <a:buNone/>
            </a:pPr>
            <a:r>
              <a:rPr lang="en-US" sz="2000" b="1" i="1" dirty="0" smtClean="0"/>
              <a:t>The </a:t>
            </a:r>
            <a:r>
              <a:rPr lang="en-US" sz="2000" b="1" i="1" dirty="0"/>
              <a:t>enclosed packet contains a competitive market analysis, complete listing data, a copy of the contracts, and a customized house brochure. Your home has been input into the MLS listing and an Internet ad is on our website. We will be contacting you soon to determine the best time for an open house.</a:t>
            </a:r>
          </a:p>
          <a:p>
            <a:pPr marL="0" indent="0">
              <a:buNone/>
            </a:pPr>
            <a:r>
              <a:rPr lang="en-US" sz="2000" b="1" i="1" dirty="0"/>
              <a:t>We look forward to working with you to sell your home. Please do not hesitate to call if you have any questions</a:t>
            </a:r>
            <a:r>
              <a:rPr lang="en-US" sz="2000" b="1" i="1" dirty="0" smtClean="0"/>
              <a:t>.</a:t>
            </a:r>
            <a:endParaRPr lang="en-US" sz="2000" b="1" i="1" dirty="0"/>
          </a:p>
        </p:txBody>
      </p:sp>
    </p:spTree>
    <p:extLst>
      <p:ext uri="{BB962C8B-B14F-4D97-AF65-F5344CB8AC3E}">
        <p14:creationId xmlns:p14="http://schemas.microsoft.com/office/powerpoint/2010/main" val="18020657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100" dirty="0"/>
              <a:t>Step-by-Step: Create a Document</a:t>
            </a:r>
            <a:endParaRPr lang="en-US" sz="3100"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pPr marL="457200" indent="-457200">
              <a:buFont typeface="+mj-lt"/>
              <a:buAutoNum type="arabicPeriod" startAt="6"/>
            </a:pPr>
            <a:r>
              <a:rPr lang="en-US" sz="2400" dirty="0" smtClean="0"/>
              <a:t>Press </a:t>
            </a:r>
            <a:r>
              <a:rPr lang="en-US" sz="2400" b="1" dirty="0"/>
              <a:t>Enter</a:t>
            </a:r>
            <a:r>
              <a:rPr lang="en-US" sz="2400" dirty="0"/>
              <a:t> once.</a:t>
            </a:r>
          </a:p>
          <a:p>
            <a:pPr marL="457200" indent="-457200">
              <a:buFont typeface="+mj-lt"/>
              <a:buAutoNum type="arabicPeriod" startAt="6"/>
            </a:pPr>
            <a:r>
              <a:rPr lang="en-US" sz="2400" dirty="0" smtClean="0"/>
              <a:t>Key </a:t>
            </a:r>
            <a:r>
              <a:rPr lang="en-US" sz="2400" b="1" i="1" dirty="0"/>
              <a:t>Sincerely,</a:t>
            </a:r>
            <a:r>
              <a:rPr lang="en-US" sz="2400" dirty="0"/>
              <a:t>.</a:t>
            </a:r>
          </a:p>
          <a:p>
            <a:pPr marL="457200" indent="-457200">
              <a:buFont typeface="+mj-lt"/>
              <a:buAutoNum type="arabicPeriod" startAt="6"/>
            </a:pPr>
            <a:r>
              <a:rPr lang="en-US" sz="2400" dirty="0" smtClean="0"/>
              <a:t>Press </a:t>
            </a:r>
            <a:r>
              <a:rPr lang="en-US" sz="2400" b="1" dirty="0"/>
              <a:t>Enter</a:t>
            </a:r>
            <a:r>
              <a:rPr lang="en-US" sz="2400" dirty="0"/>
              <a:t> twice.</a:t>
            </a:r>
          </a:p>
          <a:p>
            <a:pPr marL="457200" indent="-457200">
              <a:buFont typeface="+mj-lt"/>
              <a:buAutoNum type="arabicPeriod" startAt="6"/>
            </a:pPr>
            <a:r>
              <a:rPr lang="en-US" sz="2400" dirty="0" smtClean="0"/>
              <a:t>Key </a:t>
            </a:r>
            <a:r>
              <a:rPr lang="en-US" sz="2400" b="1" i="1" dirty="0"/>
              <a:t>Steve Buckley</a:t>
            </a:r>
            <a:r>
              <a:rPr lang="en-US" sz="2400" dirty="0" smtClean="0"/>
              <a:t>. </a:t>
            </a:r>
            <a:br>
              <a:rPr lang="en-US" sz="2400" dirty="0" smtClean="0"/>
            </a:br>
            <a:r>
              <a:rPr lang="en-US" sz="2400" dirty="0" smtClean="0"/>
              <a:t>Your </a:t>
            </a:r>
            <a:r>
              <a:rPr lang="en-US" sz="2400" dirty="0"/>
              <a:t>document </a:t>
            </a:r>
            <a:r>
              <a:rPr lang="en-US" sz="2400" dirty="0" smtClean="0"/>
              <a:t/>
            </a:r>
            <a:br>
              <a:rPr lang="en-US" sz="2400" dirty="0" smtClean="0"/>
            </a:br>
            <a:r>
              <a:rPr lang="en-US" sz="2400" dirty="0" smtClean="0"/>
              <a:t>should </a:t>
            </a:r>
            <a:r>
              <a:rPr lang="en-US" sz="2400" dirty="0"/>
              <a:t>appear as </a:t>
            </a:r>
            <a:r>
              <a:rPr lang="en-US" sz="2400" dirty="0" smtClean="0"/>
              <a:t/>
            </a:r>
            <a:br>
              <a:rPr lang="en-US" sz="2400" dirty="0" smtClean="0"/>
            </a:br>
            <a:r>
              <a:rPr lang="en-US" sz="2400" dirty="0" smtClean="0"/>
              <a:t>shown at right.</a:t>
            </a:r>
            <a:endParaRPr lang="en-US" sz="2400" dirty="0"/>
          </a:p>
          <a:p>
            <a:r>
              <a:rPr lang="en-US" sz="2400" b="1" dirty="0" smtClean="0"/>
              <a:t>LEAVE</a:t>
            </a:r>
            <a:r>
              <a:rPr lang="en-US" sz="2400" dirty="0" smtClean="0"/>
              <a:t> </a:t>
            </a:r>
            <a:r>
              <a:rPr lang="en-US" sz="2400" dirty="0"/>
              <a:t>the document open to use in the next exercise. </a:t>
            </a:r>
            <a:r>
              <a:rPr lang="en-US" sz="2400" dirty="0" smtClean="0"/>
              <a:t> </a:t>
            </a:r>
            <a:endParaRPr lang="en-US" sz="2400" dirty="0"/>
          </a:p>
        </p:txBody>
      </p:sp>
      <p:pic>
        <p:nvPicPr>
          <p:cNvPr id="3" name="Picture 2" descr="f01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880" y="1628800"/>
            <a:ext cx="4895740" cy="2781528"/>
          </a:xfrm>
          <a:prstGeom prst="rect">
            <a:avLst/>
          </a:prstGeom>
        </p:spPr>
      </p:pic>
    </p:spTree>
    <p:extLst>
      <p:ext uri="{BB962C8B-B14F-4D97-AF65-F5344CB8AC3E}">
        <p14:creationId xmlns:p14="http://schemas.microsoft.com/office/powerpoint/2010/main" val="19578921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Saving a Document</a:t>
            </a:r>
            <a:endParaRPr lang="en-US"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dirty="0"/>
              <a:t>By default, newly created documents are saved with a specific filename closely related to the content of the document. </a:t>
            </a:r>
            <a:endParaRPr lang="en-US" sz="2400" dirty="0" smtClean="0"/>
          </a:p>
          <a:p>
            <a:r>
              <a:rPr lang="en-US" sz="2400" dirty="0" smtClean="0"/>
              <a:t>After </a:t>
            </a:r>
            <a:r>
              <a:rPr lang="en-US" sz="2400" dirty="0"/>
              <a:t>editing an existing document, you can choose to save that document with a new filename in a specific target location. </a:t>
            </a:r>
            <a:endParaRPr lang="en-US" sz="2400" dirty="0" smtClean="0"/>
          </a:p>
          <a:p>
            <a:r>
              <a:rPr lang="en-US" sz="2400" dirty="0" smtClean="0"/>
              <a:t>In </a:t>
            </a:r>
            <a:r>
              <a:rPr lang="en-US" sz="2400" dirty="0"/>
              <a:t>some cases, you may want to save the original and edited documents in the same target location but with different filenames. </a:t>
            </a:r>
            <a:endParaRPr lang="en-US" sz="2400" dirty="0" smtClean="0"/>
          </a:p>
          <a:p>
            <a:r>
              <a:rPr lang="en-US" sz="2400" dirty="0" smtClean="0"/>
              <a:t>Keeping </a:t>
            </a:r>
            <a:r>
              <a:rPr lang="en-US" sz="2400" dirty="0"/>
              <a:t>the original document will allow you to reference it at a future date.</a:t>
            </a:r>
          </a:p>
        </p:txBody>
      </p:sp>
    </p:spTree>
    <p:extLst>
      <p:ext uri="{BB962C8B-B14F-4D97-AF65-F5344CB8AC3E}">
        <p14:creationId xmlns:p14="http://schemas.microsoft.com/office/powerpoint/2010/main" val="14826798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Saving a </a:t>
            </a:r>
            <a:r>
              <a:rPr lang="en-US" dirty="0" smtClean="0"/>
              <a:t>Document for the First Time</a:t>
            </a:r>
            <a:endParaRPr lang="en-US" b="1" dirty="0">
              <a:effectLst/>
            </a:endParaRPr>
          </a:p>
        </p:txBody>
      </p:sp>
      <p:sp>
        <p:nvSpPr>
          <p:cNvPr id="101378" name="Content Placeholder 2"/>
          <p:cNvSpPr>
            <a:spLocks noGrp="1"/>
          </p:cNvSpPr>
          <p:nvPr>
            <p:ph idx="1"/>
          </p:nvPr>
        </p:nvSpPr>
        <p:spPr>
          <a:xfrm>
            <a:off x="457200" y="1600200"/>
            <a:ext cx="8229600" cy="4876800"/>
          </a:xfrm>
        </p:spPr>
        <p:txBody>
          <a:bodyPr/>
          <a:lstStyle/>
          <a:p>
            <a:r>
              <a:rPr lang="en-US" sz="2400" dirty="0"/>
              <a:t>When saving a document for the ﬁrst time, you must specify a filename, the file type, and a target location where the document will be stored. </a:t>
            </a:r>
            <a:endParaRPr lang="en-US" sz="2400" dirty="0" smtClean="0"/>
          </a:p>
          <a:p>
            <a:r>
              <a:rPr lang="en-US" sz="2400" dirty="0" smtClean="0"/>
              <a:t>The </a:t>
            </a:r>
            <a:r>
              <a:rPr lang="en-US" sz="2400" dirty="0"/>
              <a:t>filename should help users find and identify the file, and the file location should be convenient for the file’s future users. </a:t>
            </a:r>
            <a:endParaRPr lang="en-US" sz="2400" dirty="0" smtClean="0"/>
          </a:p>
          <a:p>
            <a:r>
              <a:rPr lang="en-US" sz="2400" dirty="0" smtClean="0"/>
              <a:t>You </a:t>
            </a:r>
            <a:r>
              <a:rPr lang="en-US" sz="2400" dirty="0"/>
              <a:t>can save files to portable storage devices such as CDs, DVDs, and USB flash drives, to your computer’s desktop or hard drive, or to a network location. </a:t>
            </a:r>
            <a:endParaRPr lang="en-US" sz="2400" dirty="0" smtClean="0"/>
          </a:p>
          <a:p>
            <a:r>
              <a:rPr lang="en-US" sz="2400" dirty="0" smtClean="0"/>
              <a:t>In </a:t>
            </a:r>
            <a:r>
              <a:rPr lang="en-US" sz="2400" dirty="0"/>
              <a:t>this exercise, you learn to save a document with a specific filename to your USB flash drive.</a:t>
            </a:r>
          </a:p>
          <a:p>
            <a:pPr marL="457200" indent="-457200">
              <a:buFont typeface="+mj-lt"/>
              <a:buAutoNum type="arabicPeriod" startAt="11"/>
            </a:pPr>
            <a:endParaRPr lang="en-US" sz="2400" dirty="0"/>
          </a:p>
        </p:txBody>
      </p:sp>
    </p:spTree>
    <p:extLst>
      <p:ext uri="{BB962C8B-B14F-4D97-AF65-F5344CB8AC3E}">
        <p14:creationId xmlns:p14="http://schemas.microsoft.com/office/powerpoint/2010/main" val="43231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a:defRPr/>
            </a:pPr>
            <a:r>
              <a:rPr lang="en-US" dirty="0" smtClean="0">
                <a:ea typeface="+mj-ea"/>
                <a:cs typeface="+mj-cs"/>
              </a:rPr>
              <a:t>Step-by-Step: Starting Word</a:t>
            </a:r>
          </a:p>
        </p:txBody>
      </p:sp>
      <p:sp>
        <p:nvSpPr>
          <p:cNvPr id="23554" name="Rectangle 3"/>
          <p:cNvSpPr>
            <a:spLocks noGrp="1" noChangeArrowheads="1"/>
          </p:cNvSpPr>
          <p:nvPr>
            <p:ph type="body" idx="1"/>
          </p:nvPr>
        </p:nvSpPr>
        <p:spPr>
          <a:xfrm>
            <a:off x="457200" y="1600200"/>
            <a:ext cx="8229600" cy="4876800"/>
          </a:xfrm>
        </p:spPr>
        <p:txBody>
          <a:bodyPr/>
          <a:lstStyle/>
          <a:p>
            <a:r>
              <a:rPr lang="en-US" sz="2000" dirty="0" smtClean="0"/>
              <a:t>Before </a:t>
            </a:r>
            <a:r>
              <a:rPr lang="en-US" sz="2000" dirty="0"/>
              <a:t>you begin these steps, </a:t>
            </a:r>
            <a:r>
              <a:rPr lang="en-US" sz="2000" dirty="0" smtClean="0"/>
              <a:t>turn </a:t>
            </a:r>
            <a:r>
              <a:rPr lang="en-US" sz="2000" dirty="0"/>
              <a:t>on and/or log on to your computer</a:t>
            </a:r>
            <a:r>
              <a:rPr lang="en-US" sz="2000" dirty="0" smtClean="0"/>
              <a:t>.</a:t>
            </a:r>
          </a:p>
          <a:p>
            <a:pPr marL="457200" lvl="0" indent="-457200">
              <a:buFont typeface="+mj-lt"/>
              <a:buAutoNum type="arabicPeriod"/>
            </a:pPr>
            <a:r>
              <a:rPr lang="en-US" sz="2000" dirty="0" smtClean="0"/>
              <a:t>On </a:t>
            </a:r>
            <a:r>
              <a:rPr lang="en-US" sz="2000" dirty="0"/>
              <a:t>the Windows task </a:t>
            </a:r>
            <a:r>
              <a:rPr lang="en-US" sz="2000" dirty="0" smtClean="0"/>
              <a:t/>
            </a:r>
            <a:br>
              <a:rPr lang="en-US" sz="2000" dirty="0" smtClean="0"/>
            </a:br>
            <a:r>
              <a:rPr lang="en-US" sz="2000" dirty="0" smtClean="0"/>
              <a:t>bar</a:t>
            </a:r>
            <a:r>
              <a:rPr lang="en-US" sz="2000" dirty="0"/>
              <a:t>, click the </a:t>
            </a:r>
            <a:r>
              <a:rPr lang="en-US" sz="2000" b="1" i="1" dirty="0"/>
              <a:t>Start</a:t>
            </a:r>
            <a:r>
              <a:rPr lang="en-US" sz="2000" dirty="0"/>
              <a:t> </a:t>
            </a:r>
            <a:r>
              <a:rPr lang="en-US" sz="2000" dirty="0" smtClean="0"/>
              <a:t/>
            </a:r>
            <a:br>
              <a:rPr lang="en-US" sz="2000" dirty="0" smtClean="0"/>
            </a:br>
            <a:r>
              <a:rPr lang="en-US" sz="2000" dirty="0" smtClean="0"/>
              <a:t>button</a:t>
            </a:r>
            <a:r>
              <a:rPr lang="en-US" sz="2000" dirty="0"/>
              <a:t>, then click </a:t>
            </a:r>
            <a:r>
              <a:rPr lang="en-US" sz="2000" dirty="0" smtClean="0"/>
              <a:t/>
            </a:r>
            <a:br>
              <a:rPr lang="en-US" sz="2000" dirty="0" smtClean="0"/>
            </a:br>
            <a:r>
              <a:rPr lang="en-US" sz="2000" b="1" i="1" dirty="0" smtClean="0"/>
              <a:t>All </a:t>
            </a:r>
            <a:r>
              <a:rPr lang="en-US" sz="2000" b="1" i="1" dirty="0"/>
              <a:t>Programs. </a:t>
            </a:r>
            <a:r>
              <a:rPr lang="en-US" sz="2000" dirty="0" smtClean="0"/>
              <a:t>A </a:t>
            </a:r>
            <a:r>
              <a:rPr lang="en-US" sz="2000" dirty="0"/>
              <a:t>menu </a:t>
            </a:r>
            <a:r>
              <a:rPr lang="en-US" sz="2000" dirty="0" smtClean="0"/>
              <a:t/>
            </a:r>
            <a:br>
              <a:rPr lang="en-US" sz="2000" dirty="0" smtClean="0"/>
            </a:br>
            <a:r>
              <a:rPr lang="en-US" sz="2000" dirty="0" smtClean="0"/>
              <a:t>of </a:t>
            </a:r>
            <a:r>
              <a:rPr lang="en-US" sz="2000" dirty="0"/>
              <a:t>installed programs </a:t>
            </a:r>
            <a:r>
              <a:rPr lang="en-US" sz="2000" dirty="0" smtClean="0"/>
              <a:t/>
            </a:r>
            <a:br>
              <a:rPr lang="en-US" sz="2000" dirty="0" smtClean="0"/>
            </a:br>
            <a:r>
              <a:rPr lang="en-US" sz="2000" dirty="0" smtClean="0"/>
              <a:t>appears</a:t>
            </a:r>
            <a:r>
              <a:rPr lang="en-US" sz="2000" dirty="0"/>
              <a:t>.</a:t>
            </a:r>
          </a:p>
          <a:p>
            <a:pPr marL="457200" indent="-457200">
              <a:buFont typeface="+mj-lt"/>
              <a:buAutoNum type="arabicPeriod"/>
            </a:pPr>
            <a:r>
              <a:rPr lang="en-US" sz="2000" dirty="0" smtClean="0"/>
              <a:t>Click </a:t>
            </a:r>
            <a:r>
              <a:rPr lang="en-US" sz="2000" dirty="0"/>
              <a:t>the Microsoft </a:t>
            </a:r>
            <a:r>
              <a:rPr lang="en-US" sz="2000" dirty="0" smtClean="0"/>
              <a:t/>
            </a:r>
            <a:br>
              <a:rPr lang="en-US" sz="2000" dirty="0" smtClean="0"/>
            </a:br>
            <a:r>
              <a:rPr lang="en-US" sz="2000" dirty="0" smtClean="0"/>
              <a:t>Office </a:t>
            </a:r>
            <a:r>
              <a:rPr lang="en-US" sz="2000" dirty="0"/>
              <a:t>folder.</a:t>
            </a:r>
          </a:p>
          <a:p>
            <a:pPr marL="457200" indent="-457200">
              <a:buFont typeface="+mj-lt"/>
              <a:buAutoNum type="arabicPeriod"/>
            </a:pPr>
            <a:r>
              <a:rPr lang="en-US" sz="2000" dirty="0" smtClean="0"/>
              <a:t>Next </a:t>
            </a:r>
            <a:r>
              <a:rPr lang="en-US" sz="2000" dirty="0"/>
              <a:t>click Microsoft </a:t>
            </a:r>
            <a:r>
              <a:rPr lang="en-US" sz="2000" dirty="0" smtClean="0"/>
              <a:t/>
            </a:r>
            <a:br>
              <a:rPr lang="en-US" sz="2000" dirty="0" smtClean="0"/>
            </a:br>
            <a:r>
              <a:rPr lang="en-US" sz="2000" dirty="0" smtClean="0"/>
              <a:t>Word 2010. </a:t>
            </a:r>
            <a:r>
              <a:rPr lang="en-US" sz="2000" dirty="0"/>
              <a:t>Word </a:t>
            </a:r>
            <a:r>
              <a:rPr lang="en-US" sz="2000" dirty="0" smtClean="0"/>
              <a:t/>
            </a:r>
            <a:br>
              <a:rPr lang="en-US" sz="2000" dirty="0" smtClean="0"/>
            </a:br>
            <a:r>
              <a:rPr lang="en-US" sz="2000" dirty="0" smtClean="0"/>
              <a:t>opens </a:t>
            </a:r>
            <a:r>
              <a:rPr lang="en-US" sz="2000" dirty="0"/>
              <a:t>and a new </a:t>
            </a:r>
            <a:r>
              <a:rPr lang="en-US" sz="2000" dirty="0" smtClean="0"/>
              <a:t/>
            </a:r>
            <a:br>
              <a:rPr lang="en-US" sz="2000" dirty="0" smtClean="0"/>
            </a:br>
            <a:r>
              <a:rPr lang="en-US" sz="2000" dirty="0" smtClean="0"/>
              <a:t>blank </a:t>
            </a:r>
            <a:r>
              <a:rPr lang="en-US" sz="2000" dirty="0"/>
              <a:t>document appears</a:t>
            </a:r>
            <a:r>
              <a:rPr lang="en-US" sz="2000" dirty="0" smtClean="0"/>
              <a:t>.</a:t>
            </a:r>
          </a:p>
          <a:p>
            <a:r>
              <a:rPr lang="en-US" sz="2000" dirty="0" smtClean="0"/>
              <a:t>Leave the document open to use in the next exercise.</a:t>
            </a:r>
            <a:endParaRPr lang="en-US" sz="2000" dirty="0"/>
          </a:p>
        </p:txBody>
      </p:sp>
      <p:pic>
        <p:nvPicPr>
          <p:cNvPr id="2" name="Picture 1" descr="f01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2242922"/>
            <a:ext cx="5169851" cy="3054513"/>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000" dirty="0" smtClean="0">
                <a:ea typeface="+mj-ea"/>
                <a:cs typeface="+mj-cs"/>
              </a:rPr>
              <a:t>Step-by-Step: Save a Document for the First Time</a:t>
            </a:r>
            <a:endParaRPr lang="en-US" sz="3000"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r>
              <a:rPr lang="en-US" sz="2400" b="1" dirty="0"/>
              <a:t>USE</a:t>
            </a:r>
            <a:r>
              <a:rPr lang="en-US" sz="2400" dirty="0"/>
              <a:t> the document that is open from the previous exercise.</a:t>
            </a:r>
          </a:p>
          <a:p>
            <a:pPr marL="457200" lvl="0" indent="-457200">
              <a:buFont typeface="+mj-lt"/>
              <a:buAutoNum type="arabicPeriod"/>
            </a:pPr>
            <a:r>
              <a:rPr lang="en-US" sz="2200" dirty="0"/>
              <a:t>If necessary, </a:t>
            </a:r>
            <a:r>
              <a:rPr lang="en-US" sz="2200" dirty="0" smtClean="0"/>
              <a:t/>
            </a:r>
            <a:br>
              <a:rPr lang="en-US" sz="2200" dirty="0" smtClean="0"/>
            </a:br>
            <a:r>
              <a:rPr lang="en-US" sz="2200" dirty="0" smtClean="0"/>
              <a:t>connect </a:t>
            </a:r>
            <a:r>
              <a:rPr lang="en-US" sz="2200" dirty="0"/>
              <a:t>your </a:t>
            </a:r>
            <a:r>
              <a:rPr lang="en-US" sz="2200" dirty="0" smtClean="0"/>
              <a:t/>
            </a:r>
            <a:br>
              <a:rPr lang="en-US" sz="2200" dirty="0" smtClean="0"/>
            </a:br>
            <a:r>
              <a:rPr lang="en-US" sz="2200" dirty="0" smtClean="0"/>
              <a:t>USB </a:t>
            </a:r>
            <a:r>
              <a:rPr lang="en-US" sz="2200" dirty="0"/>
              <a:t>flash </a:t>
            </a:r>
            <a:r>
              <a:rPr lang="en-US" sz="2200" dirty="0" smtClean="0"/>
              <a:t>drive</a:t>
            </a:r>
            <a:br>
              <a:rPr lang="en-US" sz="2200" dirty="0" smtClean="0"/>
            </a:br>
            <a:r>
              <a:rPr lang="en-US" sz="2200" dirty="0" smtClean="0"/>
              <a:t>to </a:t>
            </a:r>
            <a:r>
              <a:rPr lang="en-US" sz="2200" dirty="0"/>
              <a:t>one of the </a:t>
            </a:r>
            <a:r>
              <a:rPr lang="en-US" sz="2200" dirty="0" smtClean="0"/>
              <a:t/>
            </a:r>
            <a:br>
              <a:rPr lang="en-US" sz="2200" dirty="0" smtClean="0"/>
            </a:br>
            <a:r>
              <a:rPr lang="en-US" sz="2200" dirty="0" smtClean="0"/>
              <a:t>USB </a:t>
            </a:r>
            <a:r>
              <a:rPr lang="en-US" sz="2200" dirty="0"/>
              <a:t>ports on </a:t>
            </a:r>
            <a:r>
              <a:rPr lang="en-US" sz="2200" dirty="0" smtClean="0"/>
              <a:t/>
            </a:r>
            <a:br>
              <a:rPr lang="en-US" sz="2200" dirty="0" smtClean="0"/>
            </a:br>
            <a:r>
              <a:rPr lang="en-US" sz="2200" dirty="0" smtClean="0"/>
              <a:t>your </a:t>
            </a:r>
            <a:r>
              <a:rPr lang="en-US" sz="2200" dirty="0"/>
              <a:t>computer.</a:t>
            </a:r>
          </a:p>
          <a:p>
            <a:pPr marL="457200" lvl="0" indent="-457200">
              <a:buFont typeface="+mj-lt"/>
              <a:buAutoNum type="arabicPeriod"/>
            </a:pPr>
            <a:r>
              <a:rPr lang="en-US" sz="2200" dirty="0"/>
              <a:t>Click the </a:t>
            </a:r>
            <a:r>
              <a:rPr lang="en-US" sz="2200" b="1" i="1" dirty="0"/>
              <a:t>File</a:t>
            </a:r>
            <a:r>
              <a:rPr lang="en-US" sz="2200" dirty="0"/>
              <a:t> </a:t>
            </a:r>
            <a:r>
              <a:rPr lang="en-US" sz="2200" dirty="0" smtClean="0"/>
              <a:t/>
            </a:r>
            <a:br>
              <a:rPr lang="en-US" sz="2200" dirty="0" smtClean="0"/>
            </a:br>
            <a:r>
              <a:rPr lang="en-US" sz="2200" dirty="0" smtClean="0"/>
              <a:t>tab</a:t>
            </a:r>
            <a:r>
              <a:rPr lang="en-US" sz="2200" dirty="0"/>
              <a:t>, then click </a:t>
            </a:r>
            <a:r>
              <a:rPr lang="en-US" sz="2200" dirty="0" smtClean="0"/>
              <a:t/>
            </a:r>
            <a:br>
              <a:rPr lang="en-US" sz="2200" dirty="0" smtClean="0"/>
            </a:br>
            <a:r>
              <a:rPr lang="en-US" sz="2200" dirty="0" smtClean="0"/>
              <a:t>the </a:t>
            </a:r>
            <a:r>
              <a:rPr lang="en-US" sz="2200" b="1" i="1" dirty="0"/>
              <a:t>Save</a:t>
            </a:r>
            <a:r>
              <a:rPr lang="en-US" sz="2200" dirty="0"/>
              <a:t> </a:t>
            </a:r>
            <a:r>
              <a:rPr lang="en-US" sz="2200" dirty="0" smtClean="0"/>
              <a:t/>
            </a:r>
            <a:br>
              <a:rPr lang="en-US" sz="2200" dirty="0" smtClean="0"/>
            </a:br>
            <a:r>
              <a:rPr lang="en-US" sz="2200" dirty="0" smtClean="0"/>
              <a:t>command</a:t>
            </a:r>
            <a:r>
              <a:rPr lang="en-US" sz="2200" dirty="0"/>
              <a:t>. </a:t>
            </a:r>
            <a:r>
              <a:rPr lang="en-US" sz="2200" dirty="0" smtClean="0"/>
              <a:t/>
            </a:r>
            <a:br>
              <a:rPr lang="en-US" sz="2200" dirty="0" smtClean="0"/>
            </a:br>
            <a:r>
              <a:rPr lang="en-US" sz="2200" dirty="0" smtClean="0"/>
              <a:t>The </a:t>
            </a:r>
            <a:r>
              <a:rPr lang="en-US" sz="2200" dirty="0"/>
              <a:t>Save As </a:t>
            </a:r>
            <a:r>
              <a:rPr lang="en-US" sz="2200" dirty="0" smtClean="0"/>
              <a:t/>
            </a:r>
            <a:br>
              <a:rPr lang="en-US" sz="2200" dirty="0" smtClean="0"/>
            </a:br>
            <a:r>
              <a:rPr lang="en-US" sz="2200" dirty="0" smtClean="0"/>
              <a:t>dialog </a:t>
            </a:r>
            <a:r>
              <a:rPr lang="en-US" sz="2200" dirty="0"/>
              <a:t>box opens, as </a:t>
            </a:r>
            <a:r>
              <a:rPr lang="en-US" sz="2200" dirty="0" smtClean="0"/>
              <a:t>above.</a:t>
            </a:r>
            <a:endParaRPr lang="en-US" sz="2200" dirty="0"/>
          </a:p>
        </p:txBody>
      </p:sp>
      <p:pic>
        <p:nvPicPr>
          <p:cNvPr id="3" name="Picture 2" descr="f01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5440" y="2060849"/>
            <a:ext cx="5686883" cy="3678904"/>
          </a:xfrm>
          <a:prstGeom prst="rect">
            <a:avLst/>
          </a:prstGeom>
        </p:spPr>
      </p:pic>
    </p:spTree>
    <p:extLst>
      <p:ext uri="{BB962C8B-B14F-4D97-AF65-F5344CB8AC3E}">
        <p14:creationId xmlns:p14="http://schemas.microsoft.com/office/powerpoint/2010/main" val="42738355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000" dirty="0"/>
              <a:t>Step-by-Step: Save a </a:t>
            </a:r>
            <a:r>
              <a:rPr lang="en-US" sz="3000" dirty="0" smtClean="0"/>
              <a:t>Document </a:t>
            </a:r>
            <a:r>
              <a:rPr lang="en-US" sz="3000" dirty="0" smtClean="0"/>
              <a:t>for </a:t>
            </a:r>
            <a:r>
              <a:rPr lang="en-US" sz="3000" dirty="0"/>
              <a:t>the First Time</a:t>
            </a:r>
            <a:endParaRPr lang="en-US" sz="3000"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pPr marL="457200" lvl="0" indent="-457200">
              <a:buFont typeface="+mj-lt"/>
              <a:buAutoNum type="arabicPeriod" startAt="3"/>
            </a:pPr>
            <a:r>
              <a:rPr lang="en-US" sz="2200" dirty="0"/>
              <a:t>In the Windows 7 environment, the Documents Library is the default location for saving new files. Change the target location from the default to your USB flash drive by using the vertical scroll bar and scrolling down until you see your USB flash drive. </a:t>
            </a:r>
            <a:r>
              <a:rPr lang="en-US" sz="2200" dirty="0" smtClean="0"/>
              <a:t>The </a:t>
            </a:r>
            <a:r>
              <a:rPr lang="en-US" sz="2200" dirty="0"/>
              <a:t>USB flash drive labeled as </a:t>
            </a:r>
            <a:r>
              <a:rPr lang="en-US" sz="2200" dirty="0" err="1"/>
              <a:t>TravelDrive</a:t>
            </a:r>
            <a:r>
              <a:rPr lang="en-US" sz="2200" dirty="0"/>
              <a:t> (K:) </a:t>
            </a:r>
            <a:r>
              <a:rPr lang="en-US" sz="2200" dirty="0" smtClean="0"/>
              <a:t>on the next slide </a:t>
            </a:r>
            <a:r>
              <a:rPr lang="en-US" sz="2200" dirty="0"/>
              <a:t>may have a different assignment on your computer; </a:t>
            </a:r>
            <a:r>
              <a:rPr lang="en-US" sz="2200" dirty="0" smtClean="0"/>
              <a:t>con- </a:t>
            </a:r>
            <a:r>
              <a:rPr lang="en-US" sz="2200" dirty="0" err="1" smtClean="0"/>
              <a:t>sequently</a:t>
            </a:r>
            <a:r>
              <a:rPr lang="en-US" sz="2200" dirty="0"/>
              <a:t>, you will need to check with your instructor for the correct path.</a:t>
            </a:r>
          </a:p>
          <a:p>
            <a:pPr marL="457200" lvl="0" indent="-457200">
              <a:buFont typeface="+mj-lt"/>
              <a:buAutoNum type="arabicPeriod" startAt="3"/>
            </a:pPr>
            <a:r>
              <a:rPr lang="en-US" sz="2200" dirty="0"/>
              <a:t>Click your </a:t>
            </a:r>
            <a:r>
              <a:rPr lang="en-US" sz="2200" b="1" i="1" dirty="0"/>
              <a:t>USB flash drive</a:t>
            </a:r>
            <a:r>
              <a:rPr lang="en-US" sz="2200" dirty="0"/>
              <a:t> and note the address bar and the path of the location where your file will be saved.</a:t>
            </a:r>
          </a:p>
          <a:p>
            <a:pPr marL="457200" lvl="0" indent="-457200">
              <a:buFont typeface="+mj-lt"/>
              <a:buAutoNum type="arabicPeriod" startAt="3"/>
            </a:pPr>
            <a:r>
              <a:rPr lang="en-US" sz="2200" dirty="0"/>
              <a:t>Key </a:t>
            </a:r>
            <a:r>
              <a:rPr lang="en-US" sz="2200" b="1" i="1" dirty="0" err="1"/>
              <a:t>TechTerrace_letter</a:t>
            </a:r>
            <a:r>
              <a:rPr lang="en-US" sz="2200" dirty="0"/>
              <a:t> in the File name text box and click Save.</a:t>
            </a:r>
          </a:p>
          <a:p>
            <a:pPr marL="0" indent="0">
              <a:buNone/>
            </a:pPr>
            <a:endParaRPr lang="en-US" sz="2200" dirty="0"/>
          </a:p>
        </p:txBody>
      </p:sp>
    </p:spTree>
    <p:extLst>
      <p:ext uri="{BB962C8B-B14F-4D97-AF65-F5344CB8AC3E}">
        <p14:creationId xmlns:p14="http://schemas.microsoft.com/office/powerpoint/2010/main" val="30674742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000" dirty="0"/>
              <a:t>Step-by-Step: Save a </a:t>
            </a:r>
            <a:r>
              <a:rPr lang="en-US" sz="3000" dirty="0" smtClean="0"/>
              <a:t>Document </a:t>
            </a:r>
            <a:r>
              <a:rPr lang="en-US" sz="3000" dirty="0"/>
              <a:t>for the First Time</a:t>
            </a:r>
            <a:endParaRPr lang="en-US" sz="3000" dirty="0">
              <a:ea typeface="+mj-ea"/>
              <a:cs typeface="+mj-cs"/>
            </a:endParaRPr>
          </a:p>
        </p:txBody>
      </p:sp>
      <p:sp>
        <p:nvSpPr>
          <p:cNvPr id="101378" name="Content Placeholder 2"/>
          <p:cNvSpPr>
            <a:spLocks noGrp="1"/>
          </p:cNvSpPr>
          <p:nvPr>
            <p:ph idx="1"/>
          </p:nvPr>
        </p:nvSpPr>
        <p:spPr>
          <a:xfrm>
            <a:off x="457200" y="1600200"/>
            <a:ext cx="8229600" cy="4876800"/>
          </a:xfrm>
        </p:spPr>
        <p:txBody>
          <a:bodyPr/>
          <a:lstStyle/>
          <a:p>
            <a:pPr marL="457200" lvl="0" indent="-457200">
              <a:buFont typeface="+mj-lt"/>
              <a:buAutoNum type="arabicPeriod" startAt="6"/>
            </a:pPr>
            <a:r>
              <a:rPr lang="en-US" sz="2200" dirty="0"/>
              <a:t>If prompted to </a:t>
            </a:r>
            <a:r>
              <a:rPr lang="en-US" sz="2200" dirty="0" smtClean="0"/>
              <a:t/>
            </a:r>
            <a:br>
              <a:rPr lang="en-US" sz="2200" dirty="0" smtClean="0"/>
            </a:br>
            <a:r>
              <a:rPr lang="en-US" sz="2200" dirty="0" smtClean="0"/>
              <a:t>save </a:t>
            </a:r>
            <a:r>
              <a:rPr lang="en-US" sz="2200" dirty="0"/>
              <a:t>in one of </a:t>
            </a:r>
            <a:r>
              <a:rPr lang="en-US" sz="2200" dirty="0" smtClean="0"/>
              <a:t/>
            </a:r>
            <a:br>
              <a:rPr lang="en-US" sz="2200" dirty="0" smtClean="0"/>
            </a:br>
            <a:r>
              <a:rPr lang="en-US" sz="2200" dirty="0" smtClean="0"/>
              <a:t>the </a:t>
            </a:r>
            <a:r>
              <a:rPr lang="en-US" sz="2200" dirty="0"/>
              <a:t>new file </a:t>
            </a:r>
            <a:r>
              <a:rPr lang="en-US" sz="2200" dirty="0" smtClean="0"/>
              <a:t/>
            </a:r>
            <a:br>
              <a:rPr lang="en-US" sz="2200" dirty="0" smtClean="0"/>
            </a:br>
            <a:r>
              <a:rPr lang="en-US" sz="2200" dirty="0" smtClean="0"/>
              <a:t>formats</a:t>
            </a:r>
            <a:r>
              <a:rPr lang="en-US" sz="2200" dirty="0"/>
              <a:t>, click </a:t>
            </a:r>
            <a:r>
              <a:rPr lang="en-US" sz="2200" dirty="0" smtClean="0"/>
              <a:t/>
            </a:r>
            <a:br>
              <a:rPr lang="en-US" sz="2200" dirty="0" smtClean="0"/>
            </a:br>
            <a:r>
              <a:rPr lang="en-US" sz="2200" dirty="0" smtClean="0"/>
              <a:t>the </a:t>
            </a:r>
            <a:r>
              <a:rPr lang="en-US" sz="2200" dirty="0"/>
              <a:t>OK button. </a:t>
            </a:r>
            <a:r>
              <a:rPr lang="en-US" sz="2200" dirty="0" smtClean="0"/>
              <a:t/>
            </a:r>
            <a:br>
              <a:rPr lang="en-US" sz="2200" dirty="0" smtClean="0"/>
            </a:br>
            <a:r>
              <a:rPr lang="en-US" sz="2200" dirty="0" smtClean="0"/>
              <a:t>This </a:t>
            </a:r>
            <a:r>
              <a:rPr lang="en-US" sz="2200" dirty="0"/>
              <a:t>action will </a:t>
            </a:r>
            <a:r>
              <a:rPr lang="en-US" sz="2200" dirty="0" smtClean="0"/>
              <a:t/>
            </a:r>
            <a:br>
              <a:rPr lang="en-US" sz="2200" dirty="0" smtClean="0"/>
            </a:br>
            <a:r>
              <a:rPr lang="en-US" sz="2200" dirty="0" smtClean="0"/>
              <a:t>allow </a:t>
            </a:r>
            <a:r>
              <a:rPr lang="en-US" sz="2200" dirty="0"/>
              <a:t>you to use </a:t>
            </a:r>
            <a:r>
              <a:rPr lang="en-US" sz="2200" dirty="0" smtClean="0"/>
              <a:t/>
            </a:r>
            <a:br>
              <a:rPr lang="en-US" sz="2200" dirty="0" smtClean="0"/>
            </a:br>
            <a:r>
              <a:rPr lang="en-US" sz="2200" dirty="0" smtClean="0"/>
              <a:t>the </a:t>
            </a:r>
            <a:r>
              <a:rPr lang="en-US" sz="2200" dirty="0"/>
              <a:t>new features </a:t>
            </a:r>
            <a:r>
              <a:rPr lang="en-US" sz="2200" dirty="0" smtClean="0"/>
              <a:t/>
            </a:r>
            <a:br>
              <a:rPr lang="en-US" sz="2200" dirty="0" smtClean="0"/>
            </a:br>
            <a:r>
              <a:rPr lang="en-US" sz="2200" dirty="0" smtClean="0"/>
              <a:t>in </a:t>
            </a:r>
            <a:r>
              <a:rPr lang="en-US" sz="2200" dirty="0"/>
              <a:t>Word</a:t>
            </a:r>
            <a:r>
              <a:rPr lang="en-US" sz="2200" dirty="0" smtClean="0"/>
              <a:t>.</a:t>
            </a:r>
          </a:p>
          <a:p>
            <a:pPr marL="457200" lvl="0" indent="-457200">
              <a:buFont typeface="+mj-lt"/>
              <a:buAutoNum type="arabicPeriod" startAt="6"/>
            </a:pPr>
            <a:endParaRPr lang="en-US" sz="2200" dirty="0"/>
          </a:p>
          <a:p>
            <a:pPr marL="457200" lvl="0" indent="-457200">
              <a:buFont typeface="+mj-lt"/>
              <a:buAutoNum type="arabicPeriod" startAt="6"/>
            </a:pPr>
            <a:endParaRPr lang="en-US" sz="2200" dirty="0"/>
          </a:p>
          <a:p>
            <a:r>
              <a:rPr lang="en-US" sz="2200" b="1" dirty="0" smtClean="0"/>
              <a:t>LEAVE</a:t>
            </a:r>
            <a:r>
              <a:rPr lang="en-US" sz="2200" dirty="0" smtClean="0"/>
              <a:t> </a:t>
            </a:r>
            <a:r>
              <a:rPr lang="en-US" sz="2200" dirty="0"/>
              <a:t>the document open to use in the next exercise.</a:t>
            </a:r>
          </a:p>
          <a:p>
            <a:pPr marL="457200" indent="-457200">
              <a:buFont typeface="+mj-lt"/>
              <a:buAutoNum type="arabicPeriod" startAt="11"/>
            </a:pPr>
            <a:endParaRPr lang="en-US" sz="2200" dirty="0"/>
          </a:p>
        </p:txBody>
      </p:sp>
      <p:pic>
        <p:nvPicPr>
          <p:cNvPr id="3" name="Picture 2" descr="f01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720" y="1688872"/>
            <a:ext cx="5398851" cy="3492572"/>
          </a:xfrm>
          <a:prstGeom prst="rect">
            <a:avLst/>
          </a:prstGeom>
        </p:spPr>
      </p:pic>
    </p:spTree>
    <p:extLst>
      <p:ext uri="{BB962C8B-B14F-4D97-AF65-F5344CB8AC3E}">
        <p14:creationId xmlns:p14="http://schemas.microsoft.com/office/powerpoint/2010/main" val="3775061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Saving a Document in a Folder</a:t>
            </a:r>
            <a:endParaRPr lang="en-US" dirty="0"/>
          </a:p>
        </p:txBody>
      </p:sp>
      <p:sp>
        <p:nvSpPr>
          <p:cNvPr id="3" name="Content Placeholder 2"/>
          <p:cNvSpPr>
            <a:spLocks noGrp="1"/>
          </p:cNvSpPr>
          <p:nvPr>
            <p:ph idx="1"/>
          </p:nvPr>
        </p:nvSpPr>
        <p:spPr/>
        <p:txBody>
          <a:bodyPr/>
          <a:lstStyle/>
          <a:p>
            <a:r>
              <a:rPr lang="en-US" sz="2400" dirty="0"/>
              <a:t>Folders help you organize the documents you create in Word. </a:t>
            </a:r>
            <a:endParaRPr lang="en-US" sz="2400" dirty="0" smtClean="0"/>
          </a:p>
          <a:p>
            <a:r>
              <a:rPr lang="en-US" sz="2400" dirty="0" smtClean="0"/>
              <a:t>In </a:t>
            </a:r>
            <a:r>
              <a:rPr lang="en-US" sz="2400" dirty="0"/>
              <a:t>this exercise, you create a new folder on your USB flash drive and save the document in that folder with its original filename. </a:t>
            </a:r>
            <a:endParaRPr lang="en-US" sz="2400" dirty="0" smtClean="0"/>
          </a:p>
          <a:p>
            <a:r>
              <a:rPr lang="en-US" sz="2400" dirty="0" smtClean="0"/>
              <a:t>Always </a:t>
            </a:r>
            <a:r>
              <a:rPr lang="en-US" sz="2400" dirty="0"/>
              <a:t>remember to check the full location path listed in the Save As address bar to be certain that you have identified the right target location.</a:t>
            </a:r>
          </a:p>
          <a:p>
            <a:endParaRPr lang="en-US" dirty="0"/>
          </a:p>
        </p:txBody>
      </p:sp>
    </p:spTree>
    <p:extLst>
      <p:ext uri="{BB962C8B-B14F-4D97-AF65-F5344CB8AC3E}">
        <p14:creationId xmlns:p14="http://schemas.microsoft.com/office/powerpoint/2010/main" val="39599371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Save a Document in a Folder</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Click </a:t>
            </a:r>
            <a:r>
              <a:rPr lang="en-US" sz="2400" dirty="0"/>
              <a:t>the </a:t>
            </a:r>
            <a:r>
              <a:rPr lang="en-US" sz="2400" b="1" i="1" dirty="0"/>
              <a:t>File</a:t>
            </a:r>
            <a:r>
              <a:rPr lang="en-US" sz="2400" dirty="0"/>
              <a:t> tab, then click </a:t>
            </a:r>
            <a:r>
              <a:rPr lang="en-US" sz="2400" b="1" i="1" dirty="0"/>
              <a:t>Save As</a:t>
            </a:r>
            <a:r>
              <a:rPr lang="en-US" sz="2400" dirty="0"/>
              <a:t>. The Save As dialog box opens.</a:t>
            </a:r>
          </a:p>
          <a:p>
            <a:pPr marL="457200" indent="-457200">
              <a:buFont typeface="+mj-lt"/>
              <a:buAutoNum type="arabicPeriod"/>
            </a:pPr>
            <a:r>
              <a:rPr lang="en-US" sz="2400" dirty="0" smtClean="0"/>
              <a:t>Click </a:t>
            </a:r>
            <a:r>
              <a:rPr lang="en-US" sz="2400" b="1" i="1" dirty="0"/>
              <a:t>New folder</a:t>
            </a:r>
            <a:r>
              <a:rPr lang="en-US" sz="2400" dirty="0"/>
              <a:t> and key </a:t>
            </a:r>
            <a:r>
              <a:rPr lang="en-US" sz="2400" b="1" i="1" dirty="0"/>
              <a:t>Word 2010</a:t>
            </a:r>
            <a:r>
              <a:rPr lang="en-US" sz="2400" dirty="0"/>
              <a:t>. Press </a:t>
            </a:r>
            <a:r>
              <a:rPr lang="en-US" sz="2400" b="1" dirty="0"/>
              <a:t>Enter</a:t>
            </a:r>
            <a:r>
              <a:rPr lang="en-US" sz="2400" dirty="0"/>
              <a:t>.</a:t>
            </a:r>
          </a:p>
          <a:p>
            <a:pPr marL="457200" indent="-457200">
              <a:buFont typeface="+mj-lt"/>
              <a:buAutoNum type="arabicPeriod"/>
            </a:pPr>
            <a:r>
              <a:rPr lang="en-US" sz="2400" dirty="0" smtClean="0"/>
              <a:t>In </a:t>
            </a:r>
            <a:r>
              <a:rPr lang="en-US" sz="2400" dirty="0"/>
              <a:t>the main pane of the dialog box, double-click the </a:t>
            </a:r>
            <a:r>
              <a:rPr lang="en-US" sz="2400" b="1" i="1" dirty="0"/>
              <a:t>Word 2010</a:t>
            </a:r>
            <a:r>
              <a:rPr lang="en-US" sz="2400" dirty="0"/>
              <a:t> folder; notice the address bar displays your USB flash drive followed by Word 2010, as shown </a:t>
            </a:r>
            <a:r>
              <a:rPr lang="en-US" sz="2400" dirty="0" smtClean="0"/>
              <a:t>on the next slide. </a:t>
            </a:r>
            <a:r>
              <a:rPr lang="en-US" sz="2400" dirty="0"/>
              <a:t>Note also that the USB flash drive </a:t>
            </a:r>
            <a:r>
              <a:rPr lang="en-US" sz="2400" dirty="0" err="1"/>
              <a:t>TravelDrive</a:t>
            </a:r>
            <a:r>
              <a:rPr lang="en-US" sz="2400" dirty="0"/>
              <a:t> (K:) </a:t>
            </a:r>
            <a:r>
              <a:rPr lang="en-US" sz="2400" dirty="0" smtClean="0"/>
              <a:t>in  may </a:t>
            </a:r>
            <a:r>
              <a:rPr lang="en-US" sz="2400" dirty="0"/>
              <a:t>not appear on your screen; therefore, you will need to check with your instructor for the correct path</a:t>
            </a:r>
            <a:r>
              <a:rPr lang="en-US" sz="2400" dirty="0" smtClean="0"/>
              <a:t>.</a:t>
            </a:r>
          </a:p>
          <a:p>
            <a:pPr marL="457200" indent="-457200">
              <a:buFont typeface="+mj-lt"/>
              <a:buAutoNum type="arabicPeriod"/>
            </a:pPr>
            <a:r>
              <a:rPr lang="en-US" sz="2400" dirty="0"/>
              <a:t>Key </a:t>
            </a:r>
            <a:r>
              <a:rPr lang="en-US" sz="2400" b="1" i="1" dirty="0" err="1"/>
              <a:t>TechTerrace</a:t>
            </a:r>
            <a:r>
              <a:rPr lang="en-US" sz="2400" dirty="0"/>
              <a:t> in the File name box</a:t>
            </a:r>
            <a:r>
              <a:rPr lang="en-US" sz="2400" dirty="0" smtClean="0"/>
              <a:t>.</a:t>
            </a:r>
          </a:p>
          <a:p>
            <a:pPr marL="457200" indent="-457200">
              <a:buFont typeface="+mj-lt"/>
              <a:buAutoNum type="arabicPeriod"/>
            </a:pPr>
            <a:r>
              <a:rPr lang="en-US" sz="2400" dirty="0"/>
              <a:t>Click Save to close the dialog box</a:t>
            </a:r>
            <a:r>
              <a:rPr lang="en-US" sz="2400" dirty="0" smtClean="0"/>
              <a:t>.</a:t>
            </a:r>
            <a:endParaRPr lang="en-US" sz="2400" dirty="0"/>
          </a:p>
          <a:p>
            <a:pPr marL="457200" indent="-457200">
              <a:buFont typeface="+mj-lt"/>
              <a:buAutoNum type="arabicPeriod"/>
            </a:pPr>
            <a:endParaRPr lang="en-US" sz="2400" dirty="0"/>
          </a:p>
          <a:p>
            <a:endParaRPr lang="en-US" dirty="0"/>
          </a:p>
        </p:txBody>
      </p:sp>
    </p:spTree>
    <p:extLst>
      <p:ext uri="{BB962C8B-B14F-4D97-AF65-F5344CB8AC3E}">
        <p14:creationId xmlns:p14="http://schemas.microsoft.com/office/powerpoint/2010/main" val="41363766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a:t>
            </a:r>
            <a:r>
              <a:rPr lang="en-US" dirty="0"/>
              <a:t>by-Step: Save a Document in a Folder</a:t>
            </a:r>
          </a:p>
        </p:txBody>
      </p:sp>
      <p:pic>
        <p:nvPicPr>
          <p:cNvPr id="4" name="Picture 3" descr="f01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253" y="1628800"/>
            <a:ext cx="6203228" cy="4167054"/>
          </a:xfrm>
          <a:prstGeom prst="rect">
            <a:avLst/>
          </a:prstGeom>
        </p:spPr>
      </p:pic>
      <p:sp>
        <p:nvSpPr>
          <p:cNvPr id="5" name="TextBox 4"/>
          <p:cNvSpPr txBox="1"/>
          <p:nvPr/>
        </p:nvSpPr>
        <p:spPr>
          <a:xfrm>
            <a:off x="1057320" y="5877272"/>
            <a:ext cx="7128793" cy="830997"/>
          </a:xfrm>
          <a:prstGeom prst="rect">
            <a:avLst/>
          </a:prstGeom>
          <a:noFill/>
        </p:spPr>
        <p:txBody>
          <a:bodyPr wrap="square" rtlCol="0">
            <a:spAutoFit/>
          </a:bodyPr>
          <a:lstStyle/>
          <a:p>
            <a:r>
              <a:rPr lang="en-US" b="1" dirty="0">
                <a:latin typeface="+mn-lt"/>
              </a:rPr>
              <a:t>LEAVE</a:t>
            </a:r>
            <a:r>
              <a:rPr lang="en-US" dirty="0">
                <a:latin typeface="+mn-lt"/>
              </a:rPr>
              <a:t> the document open to use in the next exercise.</a:t>
            </a:r>
          </a:p>
          <a:p>
            <a:endParaRPr lang="en-US" dirty="0">
              <a:latin typeface="+mn-lt"/>
            </a:endParaRPr>
          </a:p>
        </p:txBody>
      </p:sp>
    </p:spTree>
    <p:extLst>
      <p:ext uri="{BB962C8B-B14F-4D97-AF65-F5344CB8AC3E}">
        <p14:creationId xmlns:p14="http://schemas.microsoft.com/office/powerpoint/2010/main" val="41844865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Saving a Document with a Different Name</a:t>
            </a:r>
            <a:endParaRPr lang="en-US" dirty="0"/>
          </a:p>
        </p:txBody>
      </p:sp>
      <p:sp>
        <p:nvSpPr>
          <p:cNvPr id="3" name="Content Placeholder 2"/>
          <p:cNvSpPr>
            <a:spLocks noGrp="1"/>
          </p:cNvSpPr>
          <p:nvPr>
            <p:ph idx="1"/>
          </p:nvPr>
        </p:nvSpPr>
        <p:spPr/>
        <p:txBody>
          <a:bodyPr/>
          <a:lstStyle/>
          <a:p>
            <a:r>
              <a:rPr lang="en-US" sz="2400" dirty="0"/>
              <a:t>You can use the Save As command to save a copy of your document with a new filename, to save the document in a new target location, or to save the document as a different file type. </a:t>
            </a:r>
            <a:endParaRPr lang="en-US" sz="2400" dirty="0" smtClean="0"/>
          </a:p>
          <a:p>
            <a:r>
              <a:rPr lang="en-US" sz="2400" dirty="0" smtClean="0"/>
              <a:t>In </a:t>
            </a:r>
            <a:r>
              <a:rPr lang="en-US" sz="2400" dirty="0"/>
              <a:t>this exercise, you learn to save an existing document with a new filename in the Word 2010 folder</a:t>
            </a:r>
            <a:r>
              <a:rPr lang="en-US" sz="2400" dirty="0" smtClean="0"/>
              <a:t>.</a:t>
            </a:r>
            <a:endParaRPr lang="en-US" sz="2400" dirty="0"/>
          </a:p>
        </p:txBody>
      </p:sp>
    </p:spTree>
    <p:extLst>
      <p:ext uri="{BB962C8B-B14F-4D97-AF65-F5344CB8AC3E}">
        <p14:creationId xmlns:p14="http://schemas.microsoft.com/office/powerpoint/2010/main" val="20190810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9440"/>
            <a:ext cx="8229600" cy="914400"/>
          </a:xfrm>
        </p:spPr>
        <p:txBody>
          <a:bodyPr/>
          <a:lstStyle/>
          <a:p>
            <a:r>
              <a:rPr lang="en-US" dirty="0" smtClean="0"/>
              <a:t>Step-by-Step: Save a Document </a:t>
            </a:r>
            <a:br>
              <a:rPr lang="en-US" dirty="0" smtClean="0"/>
            </a:br>
            <a:r>
              <a:rPr lang="en-US" dirty="0" smtClean="0"/>
              <a:t>in a Folder with a Different Name</a:t>
            </a:r>
            <a:endParaRPr lang="en-US" dirty="0"/>
          </a:p>
        </p:txBody>
      </p:sp>
      <p:sp>
        <p:nvSpPr>
          <p:cNvPr id="3" name="Content Placeholder 2"/>
          <p:cNvSpPr>
            <a:spLocks noGrp="1"/>
          </p:cNvSpPr>
          <p:nvPr>
            <p:ph idx="1"/>
          </p:nvPr>
        </p:nvSpPr>
        <p:spPr>
          <a:xfrm>
            <a:off x="457200" y="1590040"/>
            <a:ext cx="8229600" cy="5029200"/>
          </a:xfrm>
        </p:spPr>
        <p:txBody>
          <a:bodyPr/>
          <a:lstStyle/>
          <a:p>
            <a:r>
              <a:rPr lang="en-US" sz="2400" b="1" dirty="0"/>
              <a:t>USE</a:t>
            </a:r>
            <a:r>
              <a:rPr lang="en-US" sz="2400" dirty="0"/>
              <a:t> the document that is open from the previous exercise</a:t>
            </a:r>
            <a:r>
              <a:rPr lang="en-US" sz="2400" dirty="0" smtClean="0"/>
              <a:t>.</a:t>
            </a:r>
          </a:p>
          <a:p>
            <a:endParaRPr lang="en-US" sz="2400" dirty="0"/>
          </a:p>
          <a:p>
            <a:pPr marL="457200" indent="-457200">
              <a:buFont typeface="+mj-lt"/>
              <a:buAutoNum type="arabicPeriod"/>
            </a:pPr>
            <a:r>
              <a:rPr lang="en-US" sz="2400" dirty="0" smtClean="0"/>
              <a:t>Click </a:t>
            </a:r>
            <a:r>
              <a:rPr lang="en-US" sz="2400" dirty="0"/>
              <a:t>the </a:t>
            </a:r>
            <a:r>
              <a:rPr lang="en-US" sz="2400" b="1" i="1" dirty="0"/>
              <a:t>File</a:t>
            </a:r>
            <a:r>
              <a:rPr lang="en-US" sz="2400" dirty="0"/>
              <a:t> tab and then click the </a:t>
            </a:r>
            <a:r>
              <a:rPr lang="en-US" sz="2400" b="1" i="1" dirty="0"/>
              <a:t>Save As</a:t>
            </a:r>
            <a:r>
              <a:rPr lang="en-US" sz="2400" dirty="0"/>
              <a:t> command to open the Save As dialog box.</a:t>
            </a:r>
          </a:p>
          <a:p>
            <a:pPr marL="457200" indent="-457200">
              <a:buFont typeface="+mj-lt"/>
              <a:buAutoNum type="arabicPeriod"/>
            </a:pPr>
            <a:r>
              <a:rPr lang="en-US" sz="2400" dirty="0" smtClean="0"/>
              <a:t>In </a:t>
            </a:r>
            <a:r>
              <a:rPr lang="en-US" sz="2400" dirty="0"/>
              <a:t>the main pane of the dialog box, double-click the </a:t>
            </a:r>
            <a:r>
              <a:rPr lang="en-US" sz="2400" b="1" i="1" dirty="0"/>
              <a:t>Word 2010</a:t>
            </a:r>
            <a:r>
              <a:rPr lang="en-US" sz="2400" dirty="0"/>
              <a:t> folder.</a:t>
            </a:r>
          </a:p>
          <a:p>
            <a:pPr marL="457200" indent="-457200">
              <a:buFont typeface="+mj-lt"/>
              <a:buAutoNum type="arabicPeriod"/>
            </a:pPr>
            <a:r>
              <a:rPr lang="en-US" sz="2400" dirty="0" smtClean="0"/>
              <a:t>Key </a:t>
            </a:r>
            <a:r>
              <a:rPr lang="en-US" sz="2400" b="1" i="1" dirty="0"/>
              <a:t>TechTerrace2</a:t>
            </a:r>
            <a:r>
              <a:rPr lang="en-US" sz="2400" dirty="0"/>
              <a:t> in the File name box.</a:t>
            </a:r>
          </a:p>
          <a:p>
            <a:pPr marL="457200" indent="-457200">
              <a:buFont typeface="+mj-lt"/>
              <a:buAutoNum type="arabicPeriod"/>
            </a:pPr>
            <a:r>
              <a:rPr lang="en-US" sz="2400" dirty="0" smtClean="0"/>
              <a:t>Click </a:t>
            </a:r>
            <a:r>
              <a:rPr lang="en-US" sz="2400" b="1" i="1" dirty="0"/>
              <a:t>Save</a:t>
            </a:r>
            <a:r>
              <a:rPr lang="en-US" sz="2400" dirty="0" smtClean="0"/>
              <a:t>.</a:t>
            </a:r>
          </a:p>
          <a:p>
            <a:pPr marL="457200" indent="-457200">
              <a:buFont typeface="+mj-lt"/>
              <a:buAutoNum type="arabicPeriod"/>
            </a:pPr>
            <a:endParaRPr lang="en-US" sz="2400" dirty="0"/>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28477228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Showing File Extensions</a:t>
            </a:r>
            <a:endParaRPr lang="en-US" dirty="0"/>
          </a:p>
        </p:txBody>
      </p:sp>
      <p:sp>
        <p:nvSpPr>
          <p:cNvPr id="3" name="Content Placeholder 2"/>
          <p:cNvSpPr>
            <a:spLocks noGrp="1"/>
          </p:cNvSpPr>
          <p:nvPr>
            <p:ph idx="1"/>
          </p:nvPr>
        </p:nvSpPr>
        <p:spPr/>
        <p:txBody>
          <a:bodyPr/>
          <a:lstStyle/>
          <a:p>
            <a:r>
              <a:rPr lang="en-US" sz="2400" dirty="0"/>
              <a:t>Word gives you the option of saving your document in a number of formats (see </a:t>
            </a:r>
            <a:r>
              <a:rPr lang="en-US" sz="2400" dirty="0" smtClean="0"/>
              <a:t>next slide)</a:t>
            </a:r>
            <a:r>
              <a:rPr lang="en-US" sz="2400" dirty="0"/>
              <a:t>, including as a Word template, as a Web page, in Rich Text Format, and as a PDF (Portable Document Format) file, which safeguards the document and preserves the intended formatting for viewing and printing. </a:t>
            </a:r>
            <a:endParaRPr lang="en-US" sz="2400" dirty="0" smtClean="0"/>
          </a:p>
          <a:p>
            <a:r>
              <a:rPr lang="en-US" sz="2400" dirty="0" smtClean="0"/>
              <a:t>A </a:t>
            </a:r>
            <a:r>
              <a:rPr lang="en-US" sz="2400" dirty="0"/>
              <a:t>document’s file type is embedded in the filename as a file extension. File extensions are associated with certain programs. </a:t>
            </a:r>
            <a:endParaRPr lang="en-US" sz="2400" dirty="0" smtClean="0"/>
          </a:p>
          <a:p>
            <a:r>
              <a:rPr lang="en-US" sz="2400" dirty="0" smtClean="0"/>
              <a:t>In </a:t>
            </a:r>
            <a:r>
              <a:rPr lang="en-US" sz="2400" dirty="0"/>
              <a:t>this exercise, you learn how to display file extensions in Windows 7 and in Windows XP. </a:t>
            </a:r>
          </a:p>
          <a:p>
            <a:endParaRPr lang="en-US" sz="2400" dirty="0"/>
          </a:p>
        </p:txBody>
      </p:sp>
    </p:spTree>
    <p:extLst>
      <p:ext uri="{BB962C8B-B14F-4D97-AF65-F5344CB8AC3E}">
        <p14:creationId xmlns:p14="http://schemas.microsoft.com/office/powerpoint/2010/main" val="35522087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Showing File Extensions</a:t>
            </a:r>
          </a:p>
        </p:txBody>
      </p:sp>
      <p:pic>
        <p:nvPicPr>
          <p:cNvPr id="4" name="Content Placeholder 3" descr="f0118.PNG"/>
          <p:cNvPicPr>
            <a:picLocks noGrp="1" noChangeAspect="1"/>
          </p:cNvPicPr>
          <p:nvPr>
            <p:ph idx="1"/>
          </p:nvPr>
        </p:nvPicPr>
        <p:blipFill>
          <a:blip r:embed="rId2">
            <a:extLst>
              <a:ext uri="{28A0092B-C50C-407E-A947-70E740481C1C}">
                <a14:useLocalDpi xmlns:a14="http://schemas.microsoft.com/office/drawing/2010/main" val="0"/>
              </a:ext>
            </a:extLst>
          </a:blip>
          <a:srcRect t="15796" b="15796"/>
          <a:stretch>
            <a:fillRect/>
          </a:stretch>
        </p:blipFill>
        <p:spPr>
          <a:xfrm>
            <a:off x="827584" y="1628800"/>
            <a:ext cx="7477760" cy="4569742"/>
          </a:xfrm>
        </p:spPr>
      </p:pic>
    </p:spTree>
    <p:extLst>
      <p:ext uri="{BB962C8B-B14F-4D97-AF65-F5344CB8AC3E}">
        <p14:creationId xmlns:p14="http://schemas.microsoft.com/office/powerpoint/2010/main" val="3623380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Another Way</a:t>
            </a:r>
            <a:endParaRPr lang="en-US" dirty="0">
              <a:ea typeface="+mj-ea"/>
              <a:cs typeface="+mj-cs"/>
            </a:endParaRPr>
          </a:p>
        </p:txBody>
      </p:sp>
      <p:sp>
        <p:nvSpPr>
          <p:cNvPr id="27650" name="Content Placeholder 2"/>
          <p:cNvSpPr>
            <a:spLocks noGrp="1"/>
          </p:cNvSpPr>
          <p:nvPr>
            <p:ph idx="1"/>
          </p:nvPr>
        </p:nvSpPr>
        <p:spPr>
          <a:xfrm>
            <a:off x="457200" y="1600200"/>
            <a:ext cx="5194920" cy="4876800"/>
          </a:xfrm>
        </p:spPr>
        <p:txBody>
          <a:bodyPr/>
          <a:lstStyle/>
          <a:p>
            <a:pPr marL="457200" indent="-457200">
              <a:buFont typeface="+mj-lt"/>
              <a:buAutoNum type="arabicPeriod"/>
            </a:pPr>
            <a:r>
              <a:rPr lang="en-US" sz="2000" dirty="0"/>
              <a:t>To launch Word 2010 using Windows 7, click the </a:t>
            </a:r>
            <a:r>
              <a:rPr lang="en-US" sz="2000" dirty="0" smtClean="0"/>
              <a:t>Start button</a:t>
            </a:r>
            <a:r>
              <a:rPr lang="en-US" sz="2000" dirty="0"/>
              <a:t>; then, in the </a:t>
            </a:r>
            <a:r>
              <a:rPr lang="en-US" sz="2000" b="1" i="1" dirty="0"/>
              <a:t>Search Programs and Files </a:t>
            </a:r>
            <a:r>
              <a:rPr lang="en-US" sz="2000" dirty="0"/>
              <a:t>box, key Microsoft Word </a:t>
            </a:r>
            <a:r>
              <a:rPr lang="en-US" sz="2000" dirty="0" smtClean="0"/>
              <a:t>2010. Click </a:t>
            </a:r>
            <a:r>
              <a:rPr lang="en-US" sz="2000" dirty="0"/>
              <a:t>or press </a:t>
            </a:r>
            <a:r>
              <a:rPr lang="en-US" sz="2000" b="1" dirty="0"/>
              <a:t>Enter</a:t>
            </a:r>
            <a:r>
              <a:rPr lang="en-US" sz="2000" dirty="0"/>
              <a:t>. </a:t>
            </a:r>
            <a:endParaRPr lang="en-US" sz="2000" dirty="0" smtClean="0"/>
          </a:p>
          <a:p>
            <a:pPr marL="457200" indent="-457200">
              <a:buFont typeface="+mj-lt"/>
              <a:buAutoNum type="arabicPeriod"/>
            </a:pPr>
            <a:r>
              <a:rPr lang="en-US" sz="2000" dirty="0" smtClean="0"/>
              <a:t>You </a:t>
            </a:r>
            <a:r>
              <a:rPr lang="en-US" sz="2000" dirty="0"/>
              <a:t>can also search for a program or file by clicking the Start button and then keying the first two characters of the program or filename into the Search box; files and programs beginning with those letters will appear in the Start menu, as shown </a:t>
            </a:r>
            <a:r>
              <a:rPr lang="en-US" sz="2000" dirty="0" smtClean="0"/>
              <a:t>at right. </a:t>
            </a:r>
          </a:p>
          <a:p>
            <a:pPr marL="457200" indent="-457200">
              <a:buFont typeface="+mj-lt"/>
              <a:buAutoNum type="arabicPeriod"/>
            </a:pPr>
            <a:r>
              <a:rPr lang="en-US" sz="2000" dirty="0" smtClean="0"/>
              <a:t>You </a:t>
            </a:r>
            <a:r>
              <a:rPr lang="en-US" sz="2000" dirty="0"/>
              <a:t>can also pin Word 2010 to the Start menu and task bar, so that it is always visible. </a:t>
            </a:r>
          </a:p>
        </p:txBody>
      </p:sp>
      <p:pic>
        <p:nvPicPr>
          <p:cNvPr id="3" name="Picture 2" descr="f01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933" y="1700807"/>
            <a:ext cx="2714927" cy="3733025"/>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Showing File Extensions</a:t>
            </a:r>
          </a:p>
        </p:txBody>
      </p:sp>
      <p:sp>
        <p:nvSpPr>
          <p:cNvPr id="3" name="Content Placeholder 2"/>
          <p:cNvSpPr>
            <a:spLocks noGrp="1"/>
          </p:cNvSpPr>
          <p:nvPr>
            <p:ph idx="1"/>
          </p:nvPr>
        </p:nvSpPr>
        <p:spPr/>
        <p:txBody>
          <a:bodyPr/>
          <a:lstStyle/>
          <a:p>
            <a:r>
              <a:rPr lang="en-US" sz="2400" dirty="0" smtClean="0"/>
              <a:t>The </a:t>
            </a:r>
            <a:r>
              <a:rPr lang="en-US" sz="2400" dirty="0"/>
              <a:t>Save as type drop-down list shows the file type formats available in Windows </a:t>
            </a:r>
            <a:r>
              <a:rPr lang="en-US" sz="2400" dirty="0" smtClean="0"/>
              <a:t>7.</a:t>
            </a:r>
          </a:p>
          <a:p>
            <a:r>
              <a:rPr lang="en-US" sz="2400" dirty="0" smtClean="0"/>
              <a:t>The next slide provides </a:t>
            </a:r>
            <a:r>
              <a:rPr lang="en-US" sz="2400" dirty="0"/>
              <a:t>a description for some of the file </a:t>
            </a:r>
            <a:r>
              <a:rPr lang="en-US" sz="2400" dirty="0" smtClean="0"/>
              <a:t>extensions. </a:t>
            </a:r>
            <a:endParaRPr lang="en-US" sz="2400" dirty="0"/>
          </a:p>
        </p:txBody>
      </p:sp>
    </p:spTree>
    <p:extLst>
      <p:ext uri="{BB962C8B-B14F-4D97-AF65-F5344CB8AC3E}">
        <p14:creationId xmlns:p14="http://schemas.microsoft.com/office/powerpoint/2010/main" val="10881287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Showing File Extensions</a:t>
            </a:r>
          </a:p>
        </p:txBody>
      </p:sp>
      <p:pic>
        <p:nvPicPr>
          <p:cNvPr id="4" name="Content Placeholder 3" descr="t0101.PNG"/>
          <p:cNvPicPr>
            <a:picLocks noGrp="1" noChangeAspect="1"/>
          </p:cNvPicPr>
          <p:nvPr>
            <p:ph idx="1"/>
          </p:nvPr>
        </p:nvPicPr>
        <p:blipFill>
          <a:blip r:embed="rId2">
            <a:extLst>
              <a:ext uri="{28A0092B-C50C-407E-A947-70E740481C1C}">
                <a14:useLocalDpi xmlns:a14="http://schemas.microsoft.com/office/drawing/2010/main" val="0"/>
              </a:ext>
            </a:extLst>
          </a:blip>
          <a:srcRect t="12277" b="12277"/>
          <a:stretch>
            <a:fillRect/>
          </a:stretch>
        </p:blipFill>
        <p:spPr>
          <a:xfrm>
            <a:off x="755576" y="1628800"/>
            <a:ext cx="7640320" cy="4669084"/>
          </a:xfrm>
        </p:spPr>
      </p:pic>
    </p:spTree>
    <p:extLst>
      <p:ext uri="{BB962C8B-B14F-4D97-AF65-F5344CB8AC3E}">
        <p14:creationId xmlns:p14="http://schemas.microsoft.com/office/powerpoint/2010/main" val="27085681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40"/>
            <a:ext cx="8229600" cy="914400"/>
          </a:xfrm>
        </p:spPr>
        <p:txBody>
          <a:bodyPr/>
          <a:lstStyle/>
          <a:p>
            <a:r>
              <a:rPr lang="en-US" dirty="0" smtClean="0"/>
              <a:t>Step-by-Step: </a:t>
            </a:r>
            <a:br>
              <a:rPr lang="en-US" dirty="0" smtClean="0"/>
            </a:br>
            <a:r>
              <a:rPr lang="en-US" dirty="0" smtClean="0"/>
              <a:t>Show File Extensions in Windows 7</a:t>
            </a:r>
            <a:endParaRPr lang="en-US" dirty="0"/>
          </a:p>
        </p:txBody>
      </p:sp>
      <p:sp>
        <p:nvSpPr>
          <p:cNvPr id="3" name="Content Placeholder 2"/>
          <p:cNvSpPr>
            <a:spLocks noGrp="1"/>
          </p:cNvSpPr>
          <p:nvPr>
            <p:ph idx="1"/>
          </p:nvPr>
        </p:nvSpPr>
        <p:spPr>
          <a:xfrm>
            <a:off x="457200" y="1539240"/>
            <a:ext cx="8229600" cy="5029200"/>
          </a:xfrm>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Click </a:t>
            </a:r>
            <a:r>
              <a:rPr lang="en-US" sz="2400" b="1" i="1" dirty="0"/>
              <a:t>Start</a:t>
            </a:r>
            <a:r>
              <a:rPr lang="en-US" sz="2400" dirty="0"/>
              <a:t>. In the Search box, key </a:t>
            </a:r>
            <a:r>
              <a:rPr lang="en-US" sz="2400" b="1" i="1" dirty="0"/>
              <a:t>Show hidden files and folders</a:t>
            </a:r>
            <a:r>
              <a:rPr lang="en-US" sz="2400" dirty="0"/>
              <a:t>.</a:t>
            </a:r>
          </a:p>
          <a:p>
            <a:pPr marL="457200" indent="-457200">
              <a:buFont typeface="+mj-lt"/>
              <a:buAutoNum type="arabicPeriod"/>
            </a:pPr>
            <a:r>
              <a:rPr lang="en-US" sz="2400" dirty="0" smtClean="0"/>
              <a:t>Click</a:t>
            </a:r>
            <a:r>
              <a:rPr lang="en-US" sz="2400" b="1" i="1" dirty="0" smtClean="0"/>
              <a:t> </a:t>
            </a:r>
            <a:r>
              <a:rPr lang="en-US" sz="2400" b="1" i="1" dirty="0"/>
              <a:t>Show hidden files and folder</a:t>
            </a:r>
            <a:r>
              <a:rPr lang="en-US" sz="2400" dirty="0"/>
              <a:t> under the Control Panel.</a:t>
            </a:r>
          </a:p>
          <a:p>
            <a:pPr marL="457200" indent="-457200">
              <a:buFont typeface="+mj-lt"/>
              <a:buAutoNum type="arabicPeriod"/>
            </a:pPr>
            <a:r>
              <a:rPr lang="en-US" sz="2400" dirty="0" smtClean="0"/>
              <a:t>The </a:t>
            </a:r>
            <a:r>
              <a:rPr lang="en-US" sz="2400" dirty="0"/>
              <a:t>Folder Options dialog box appears. Click the </a:t>
            </a:r>
            <a:r>
              <a:rPr lang="en-US" sz="2400" b="1" i="1" dirty="0"/>
              <a:t>View</a:t>
            </a:r>
            <a:r>
              <a:rPr lang="en-US" sz="2400" dirty="0"/>
              <a:t> tab, then click the </a:t>
            </a:r>
            <a:r>
              <a:rPr lang="en-US" sz="2400" b="1" i="1" dirty="0"/>
              <a:t>Hide extensions for known file</a:t>
            </a:r>
            <a:r>
              <a:rPr lang="en-US" sz="2400" dirty="0"/>
              <a:t> types check box to leave the check box empty and unselected, as shown </a:t>
            </a:r>
            <a:r>
              <a:rPr lang="en-US" sz="2400" dirty="0" smtClean="0"/>
              <a:t>on the next slide. </a:t>
            </a:r>
            <a:r>
              <a:rPr lang="en-US" sz="2400" dirty="0"/>
              <a:t>In some cases, the System Administrator who manages the lab environment may set up the computers in the lab so that each computer system displays the same. Check with your instructor to see whether the file extensions will display on your computer.</a:t>
            </a:r>
          </a:p>
        </p:txBody>
      </p:sp>
    </p:spTree>
    <p:extLst>
      <p:ext uri="{BB962C8B-B14F-4D97-AF65-F5344CB8AC3E}">
        <p14:creationId xmlns:p14="http://schemas.microsoft.com/office/powerpoint/2010/main" val="24825194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548640"/>
            <a:ext cx="8229600" cy="914400"/>
          </a:xfrm>
        </p:spPr>
        <p:txBody>
          <a:bodyPr/>
          <a:lstStyle/>
          <a:p>
            <a:r>
              <a:rPr lang="en-US" dirty="0" smtClean="0"/>
              <a:t>Step-by-Step: </a:t>
            </a:r>
            <a:br>
              <a:rPr lang="en-US" dirty="0" smtClean="0"/>
            </a:br>
            <a:r>
              <a:rPr lang="en-US" dirty="0" smtClean="0"/>
              <a:t>Show File Extensions in Windows 7</a:t>
            </a:r>
            <a:endParaRPr lang="en-US" dirty="0"/>
          </a:p>
        </p:txBody>
      </p:sp>
      <p:sp>
        <p:nvSpPr>
          <p:cNvPr id="8" name="Content Placeholder 2"/>
          <p:cNvSpPr txBox="1">
            <a:spLocks/>
          </p:cNvSpPr>
          <p:nvPr/>
        </p:nvSpPr>
        <p:spPr bwMode="auto">
          <a:xfrm>
            <a:off x="457200" y="1700808"/>
            <a:ext cx="8075240" cy="48676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0000CC"/>
              </a:buClr>
              <a:buChar char="•"/>
              <a:defRPr sz="3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Clr>
                <a:srgbClr val="0000CC"/>
              </a:buClr>
              <a:buChar char="–"/>
              <a:defRPr sz="30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800">
                <a:solidFill>
                  <a:schemeClr val="tx1"/>
                </a:solidFill>
                <a:latin typeface="+mn-lt"/>
                <a:ea typeface="ＭＳ Ｐゴシック" charset="-128"/>
              </a:defRPr>
            </a:lvl3pPr>
            <a:lvl4pPr marL="1600200" indent="-228600" algn="l" rtl="0" fontAlgn="base">
              <a:spcBef>
                <a:spcPct val="20000"/>
              </a:spcBef>
              <a:spcAft>
                <a:spcPct val="0"/>
              </a:spcAft>
              <a:buChar char="–"/>
              <a:defRPr sz="2000" b="1">
                <a:solidFill>
                  <a:schemeClr val="tx1"/>
                </a:solidFill>
                <a:latin typeface="+mn-lt"/>
                <a:ea typeface="ＭＳ Ｐゴシック" charset="-128"/>
              </a:defRPr>
            </a:lvl4pPr>
            <a:lvl5pPr marL="2057400" indent="-228600" algn="l" rtl="0" fontAlgn="base">
              <a:spcBef>
                <a:spcPct val="20000"/>
              </a:spcBef>
              <a:spcAft>
                <a:spcPct val="0"/>
              </a:spcAft>
              <a:buChar char="»"/>
              <a:defRPr sz="2000" b="1">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a:lstStyle>
          <a:p>
            <a:pPr marL="457200" indent="-457200">
              <a:buFont typeface="+mj-lt"/>
              <a:buAutoNum type="arabicPeriod" startAt="4"/>
            </a:pPr>
            <a:r>
              <a:rPr lang="en-US" sz="2400" dirty="0" smtClean="0"/>
              <a:t>Click </a:t>
            </a:r>
            <a:r>
              <a:rPr lang="en-US" sz="2400" b="1" i="1" dirty="0" smtClean="0"/>
              <a:t>OK</a:t>
            </a:r>
            <a:r>
              <a:rPr lang="en-US" sz="2400" dirty="0" smtClean="0"/>
              <a:t> </a:t>
            </a:r>
            <a:r>
              <a:rPr lang="en-US" sz="2400" dirty="0"/>
              <a:t>to c</a:t>
            </a:r>
            <a:r>
              <a:rPr lang="en-US" sz="2400" dirty="0" smtClean="0"/>
              <a:t>lose </a:t>
            </a:r>
            <a:br>
              <a:rPr lang="en-US" sz="2400" dirty="0" smtClean="0"/>
            </a:br>
            <a:r>
              <a:rPr lang="en-US" sz="2400" dirty="0" smtClean="0"/>
              <a:t>the Control Panel.</a:t>
            </a:r>
          </a:p>
          <a:p>
            <a:pPr marL="457200" indent="-457200">
              <a:buFont typeface="+mj-lt"/>
              <a:buAutoNum type="arabicPeriod" startAt="4"/>
            </a:pPr>
            <a:endParaRPr lang="en-US" sz="2400" dirty="0"/>
          </a:p>
          <a:p>
            <a:pPr marL="457200" indent="-457200">
              <a:buFont typeface="+mj-lt"/>
              <a:buAutoNum type="arabicPeriod" startAt="4"/>
            </a:pPr>
            <a:endParaRPr lang="en-US" sz="2400" dirty="0" smtClean="0"/>
          </a:p>
          <a:p>
            <a:pPr marL="457200" indent="-457200">
              <a:buFont typeface="+mj-lt"/>
              <a:buAutoNum type="arabicPeriod" startAt="4"/>
            </a:pPr>
            <a:endParaRPr lang="en-US" sz="2400" dirty="0"/>
          </a:p>
          <a:p>
            <a:pPr marL="457200" indent="-457200">
              <a:buFont typeface="+mj-lt"/>
              <a:buAutoNum type="arabicPeriod" startAt="4"/>
            </a:pPr>
            <a:endParaRPr lang="en-US" sz="2400" dirty="0"/>
          </a:p>
          <a:p>
            <a:r>
              <a:rPr lang="en-US" sz="2400" dirty="0" smtClean="0"/>
              <a:t>The </a:t>
            </a:r>
            <a:r>
              <a:rPr lang="en-US" sz="2400" dirty="0"/>
              <a:t>Word program </a:t>
            </a:r>
            <a:r>
              <a:rPr lang="en-US" sz="2400" dirty="0" smtClean="0"/>
              <a:t/>
            </a:r>
            <a:br>
              <a:rPr lang="en-US" sz="2400" dirty="0" smtClean="0"/>
            </a:br>
            <a:r>
              <a:rPr lang="en-US" sz="2400" dirty="0" smtClean="0"/>
              <a:t>is </a:t>
            </a:r>
            <a:r>
              <a:rPr lang="en-US" sz="2400" dirty="0"/>
              <a:t>still open from </a:t>
            </a:r>
            <a:r>
              <a:rPr lang="en-US" sz="2400" dirty="0" smtClean="0"/>
              <a:t/>
            </a:r>
            <a:br>
              <a:rPr lang="en-US" sz="2400" dirty="0" smtClean="0"/>
            </a:br>
            <a:r>
              <a:rPr lang="en-US" sz="2400" dirty="0" smtClean="0"/>
              <a:t>the </a:t>
            </a:r>
            <a:r>
              <a:rPr lang="en-US" sz="2400" dirty="0"/>
              <a:t>previous exercise.</a:t>
            </a:r>
          </a:p>
        </p:txBody>
      </p:sp>
      <p:pic>
        <p:nvPicPr>
          <p:cNvPr id="14" name="Picture 13" descr="Screen shot 2011-08-14 at 9.30.2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9505" y="1556792"/>
            <a:ext cx="4207974" cy="4701768"/>
          </a:xfrm>
          <a:prstGeom prst="rect">
            <a:avLst/>
          </a:prstGeom>
        </p:spPr>
      </p:pic>
    </p:spTree>
    <p:extLst>
      <p:ext uri="{BB962C8B-B14F-4D97-AF65-F5344CB8AC3E}">
        <p14:creationId xmlns:p14="http://schemas.microsoft.com/office/powerpoint/2010/main" val="21966462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552"/>
            <a:ext cx="8229600" cy="914400"/>
          </a:xfrm>
        </p:spPr>
        <p:txBody>
          <a:bodyPr/>
          <a:lstStyle/>
          <a:p>
            <a:r>
              <a:rPr lang="en-US" dirty="0" smtClean="0"/>
              <a:t>Step-by-Step: Show </a:t>
            </a:r>
            <a:br>
              <a:rPr lang="en-US" dirty="0" smtClean="0"/>
            </a:br>
            <a:r>
              <a:rPr lang="en-US" dirty="0" smtClean="0"/>
              <a:t>File Extensions in Windows XP</a:t>
            </a:r>
            <a:endParaRPr lang="en-US" dirty="0"/>
          </a:p>
        </p:txBody>
      </p:sp>
      <p:sp>
        <p:nvSpPr>
          <p:cNvPr id="3" name="Content Placeholder 2"/>
          <p:cNvSpPr>
            <a:spLocks noGrp="1"/>
          </p:cNvSpPr>
          <p:nvPr>
            <p:ph idx="1"/>
          </p:nvPr>
        </p:nvSpPr>
        <p:spPr>
          <a:xfrm>
            <a:off x="457200" y="1568152"/>
            <a:ext cx="8229600" cy="5029200"/>
          </a:xfrm>
        </p:spPr>
        <p:txBody>
          <a:bodyPr/>
          <a:lstStyle/>
          <a:p>
            <a:pPr marL="457200" indent="-457200">
              <a:buFont typeface="+mj-lt"/>
              <a:buAutoNum type="arabicPeriod"/>
            </a:pPr>
            <a:r>
              <a:rPr lang="en-US" sz="2400" dirty="0"/>
              <a:t>Click </a:t>
            </a:r>
            <a:r>
              <a:rPr lang="en-US" sz="2400" b="1" dirty="0"/>
              <a:t>Start</a:t>
            </a:r>
            <a:r>
              <a:rPr lang="en-US" sz="2400" dirty="0"/>
              <a:t> on the Windows task bar.</a:t>
            </a:r>
          </a:p>
          <a:p>
            <a:pPr marL="457200" indent="-457200">
              <a:buFont typeface="+mj-lt"/>
              <a:buAutoNum type="arabicPeriod"/>
            </a:pPr>
            <a:r>
              <a:rPr lang="en-US" sz="2400" dirty="0" smtClean="0"/>
              <a:t>Click </a:t>
            </a:r>
            <a:r>
              <a:rPr lang="en-US" sz="2400" b="1" dirty="0"/>
              <a:t>Control Panel</a:t>
            </a:r>
            <a:r>
              <a:rPr lang="en-US" sz="2400" dirty="0"/>
              <a:t>.</a:t>
            </a:r>
          </a:p>
          <a:p>
            <a:pPr marL="457200" indent="-457200">
              <a:buFont typeface="+mj-lt"/>
              <a:buAutoNum type="arabicPeriod"/>
            </a:pPr>
            <a:r>
              <a:rPr lang="en-US" sz="2400" dirty="0" smtClean="0"/>
              <a:t>Double</a:t>
            </a:r>
            <a:r>
              <a:rPr lang="en-US" sz="2400" dirty="0"/>
              <a:t>-click </a:t>
            </a:r>
            <a:r>
              <a:rPr lang="en-US" sz="2400" b="1" dirty="0"/>
              <a:t>Folder Options</a:t>
            </a:r>
            <a:r>
              <a:rPr lang="en-US" sz="2400" dirty="0"/>
              <a:t>.</a:t>
            </a:r>
          </a:p>
          <a:p>
            <a:pPr marL="457200" indent="-457200">
              <a:buFont typeface="+mj-lt"/>
              <a:buAutoNum type="arabicPeriod"/>
            </a:pPr>
            <a:r>
              <a:rPr lang="en-US" sz="2400" dirty="0" smtClean="0"/>
              <a:t>Click </a:t>
            </a:r>
            <a:r>
              <a:rPr lang="en-US" sz="2400" dirty="0"/>
              <a:t>the </a:t>
            </a:r>
            <a:r>
              <a:rPr lang="en-US" sz="2400" b="1" dirty="0"/>
              <a:t>View</a:t>
            </a:r>
            <a:r>
              <a:rPr lang="en-US" sz="2400" dirty="0"/>
              <a:t> tab, then click the </a:t>
            </a:r>
            <a:r>
              <a:rPr lang="en-US" sz="2400" b="1" dirty="0"/>
              <a:t>Hide extensions for known file types</a:t>
            </a:r>
            <a:r>
              <a:rPr lang="en-US" sz="2400" dirty="0"/>
              <a:t> check box to leave it unselected.</a:t>
            </a:r>
          </a:p>
          <a:p>
            <a:pPr marL="457200" indent="-457200">
              <a:buFont typeface="+mj-lt"/>
              <a:buAutoNum type="arabicPeriod"/>
            </a:pPr>
            <a:r>
              <a:rPr lang="en-US" sz="2400" dirty="0" smtClean="0"/>
              <a:t>Click </a:t>
            </a:r>
            <a:r>
              <a:rPr lang="en-US" sz="2400" b="1" dirty="0"/>
              <a:t>OK</a:t>
            </a:r>
            <a:r>
              <a:rPr lang="en-US" sz="2400" dirty="0"/>
              <a:t> to close the Control Panel</a:t>
            </a:r>
            <a:r>
              <a:rPr lang="en-US" sz="2400" dirty="0" smtClean="0"/>
              <a:t>.</a:t>
            </a:r>
          </a:p>
          <a:p>
            <a:pPr marL="457200" indent="-457200">
              <a:buFont typeface="+mj-lt"/>
              <a:buAutoNum type="arabicPeriod"/>
            </a:pPr>
            <a:endParaRPr lang="en-US" sz="2400" dirty="0"/>
          </a:p>
          <a:p>
            <a:r>
              <a:rPr lang="en-US" sz="2400" dirty="0" smtClean="0"/>
              <a:t>The </a:t>
            </a:r>
            <a:r>
              <a:rPr lang="en-US" sz="2400" dirty="0"/>
              <a:t>Word program is still open from the previous exercise.</a:t>
            </a:r>
          </a:p>
        </p:txBody>
      </p:sp>
    </p:spTree>
    <p:extLst>
      <p:ext uri="{BB962C8B-B14F-4D97-AF65-F5344CB8AC3E}">
        <p14:creationId xmlns:p14="http://schemas.microsoft.com/office/powerpoint/2010/main" val="10669261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Choosing a Different File Format</a:t>
            </a:r>
          </a:p>
        </p:txBody>
      </p:sp>
      <p:sp>
        <p:nvSpPr>
          <p:cNvPr id="3" name="Content Placeholder 2"/>
          <p:cNvSpPr>
            <a:spLocks noGrp="1"/>
          </p:cNvSpPr>
          <p:nvPr>
            <p:ph idx="1"/>
          </p:nvPr>
        </p:nvSpPr>
        <p:spPr/>
        <p:txBody>
          <a:bodyPr/>
          <a:lstStyle/>
          <a:p>
            <a:r>
              <a:rPr lang="en-US" sz="2400" dirty="0"/>
              <a:t>The file format you choose can enable users working in an earlier version of Word to open and edit your document without losing its text formatting. </a:t>
            </a:r>
            <a:endParaRPr lang="en-US" sz="2400" dirty="0" smtClean="0"/>
          </a:p>
          <a:p>
            <a:r>
              <a:rPr lang="en-US" sz="2400" dirty="0" smtClean="0"/>
              <a:t>In </a:t>
            </a:r>
            <a:r>
              <a:rPr lang="en-US" sz="2400" dirty="0"/>
              <a:t>this exercise, you learn to save a document in a format compatible with an earlier version of Word.</a:t>
            </a:r>
          </a:p>
          <a:p>
            <a:endParaRPr lang="en-US" sz="2400" dirty="0"/>
          </a:p>
        </p:txBody>
      </p:sp>
    </p:spTree>
    <p:extLst>
      <p:ext uri="{BB962C8B-B14F-4D97-AF65-F5344CB8AC3E}">
        <p14:creationId xmlns:p14="http://schemas.microsoft.com/office/powerpoint/2010/main" val="23247883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Choose a Different File Format</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Click </a:t>
            </a:r>
            <a:r>
              <a:rPr lang="en-US" sz="2400" dirty="0"/>
              <a:t>the </a:t>
            </a:r>
            <a:r>
              <a:rPr lang="en-US" sz="2400" b="1" i="1" dirty="0"/>
              <a:t>File</a:t>
            </a:r>
            <a:r>
              <a:rPr lang="en-US" sz="2400" dirty="0"/>
              <a:t> tab, then click </a:t>
            </a:r>
            <a:r>
              <a:rPr lang="en-US" sz="2400" b="1" i="1" dirty="0"/>
              <a:t>Save As</a:t>
            </a:r>
            <a:r>
              <a:rPr lang="en-US" sz="2400" dirty="0"/>
              <a:t> to open the Save As dialog box.</a:t>
            </a:r>
          </a:p>
          <a:p>
            <a:pPr marL="457200" indent="-457200">
              <a:buFont typeface="+mj-lt"/>
              <a:buAutoNum type="arabicPeriod"/>
            </a:pPr>
            <a:r>
              <a:rPr lang="en-US" sz="2400" dirty="0" smtClean="0"/>
              <a:t>In </a:t>
            </a:r>
            <a:r>
              <a:rPr lang="en-US" sz="2400" dirty="0"/>
              <a:t>the Save As type box, click the drop-down arrow and choose </a:t>
            </a:r>
            <a:r>
              <a:rPr lang="en-US" sz="2400" b="1" i="1" dirty="0"/>
              <a:t>Word 97-2003 Document (*.doc)</a:t>
            </a:r>
            <a:r>
              <a:rPr lang="en-US" sz="2400" dirty="0"/>
              <a:t>. You should see the .doc extension in the File name box.</a:t>
            </a:r>
          </a:p>
          <a:p>
            <a:pPr marL="457200" indent="-457200">
              <a:buFont typeface="+mj-lt"/>
              <a:buAutoNum type="arabicPeriod"/>
            </a:pPr>
            <a:r>
              <a:rPr lang="en-US" sz="2400" dirty="0" smtClean="0"/>
              <a:t>Key </a:t>
            </a:r>
            <a:r>
              <a:rPr lang="en-US" sz="2400" b="1" i="1" dirty="0"/>
              <a:t>TechTerrace2_97-2003 </a:t>
            </a:r>
            <a:r>
              <a:rPr lang="en-US" sz="2400" dirty="0"/>
              <a:t>in the File name box. Select your USB flash drive and click </a:t>
            </a:r>
            <a:r>
              <a:rPr lang="en-US" sz="2400" b="1" i="1" dirty="0"/>
              <a:t>Save</a:t>
            </a:r>
            <a:r>
              <a:rPr lang="en-US" sz="2400" dirty="0" smtClean="0"/>
              <a:t>.</a:t>
            </a:r>
            <a:endParaRPr lang="en-US" sz="2400" dirty="0"/>
          </a:p>
        </p:txBody>
      </p:sp>
    </p:spTree>
    <p:extLst>
      <p:ext uri="{BB962C8B-B14F-4D97-AF65-F5344CB8AC3E}">
        <p14:creationId xmlns:p14="http://schemas.microsoft.com/office/powerpoint/2010/main" val="128740693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Step-by-Step: Choose a Different File Format</a:t>
            </a:r>
          </a:p>
        </p:txBody>
      </p:sp>
      <p:sp>
        <p:nvSpPr>
          <p:cNvPr id="3" name="Content Placeholder 2"/>
          <p:cNvSpPr>
            <a:spLocks noGrp="1"/>
          </p:cNvSpPr>
          <p:nvPr>
            <p:ph idx="1"/>
          </p:nvPr>
        </p:nvSpPr>
        <p:spPr/>
        <p:txBody>
          <a:bodyPr/>
          <a:lstStyle/>
          <a:p>
            <a:pPr marL="457200" indent="-457200">
              <a:buFont typeface="+mj-lt"/>
              <a:buAutoNum type="arabicPeriod" startAt="4"/>
            </a:pPr>
            <a:r>
              <a:rPr lang="en-US" sz="2400" dirty="0" smtClean="0"/>
              <a:t>Now </a:t>
            </a:r>
            <a:r>
              <a:rPr lang="en-US" sz="2400" dirty="0"/>
              <a:t>you will save the document as another file type. Click the </a:t>
            </a:r>
            <a:r>
              <a:rPr lang="en-US" sz="2400" b="1" i="1" dirty="0"/>
              <a:t>File</a:t>
            </a:r>
            <a:r>
              <a:rPr lang="en-US" sz="2400" dirty="0"/>
              <a:t> tab and click </a:t>
            </a:r>
            <a:r>
              <a:rPr lang="en-US" sz="2400" b="1" i="1" dirty="0"/>
              <a:t>Save As</a:t>
            </a:r>
            <a:r>
              <a:rPr lang="en-US" sz="2400" dirty="0"/>
              <a:t>. In the Save As type box, click the drop-down arrow and choose </a:t>
            </a:r>
            <a:r>
              <a:rPr lang="en-US" sz="2400" b="1" i="1" dirty="0"/>
              <a:t>PDF (*.</a:t>
            </a:r>
            <a:r>
              <a:rPr lang="en-US" sz="2400" b="1" i="1" dirty="0" err="1"/>
              <a:t>pdf</a:t>
            </a:r>
            <a:r>
              <a:rPr lang="en-US" sz="2400" b="1" i="1" dirty="0"/>
              <a:t>)</a:t>
            </a:r>
            <a:r>
              <a:rPr lang="en-US" sz="2400" dirty="0"/>
              <a:t>, then click</a:t>
            </a:r>
            <a:r>
              <a:rPr lang="en-US" sz="2400" b="1" i="1" dirty="0"/>
              <a:t> Save</a:t>
            </a:r>
            <a:r>
              <a:rPr lang="en-US" sz="2400" dirty="0"/>
              <a:t>. The USB flash drive is already opened and the document will save with the same filename. If the Adobe Reader opens the document, click the </a:t>
            </a:r>
            <a:r>
              <a:rPr lang="en-US" sz="2400" b="1" i="1" dirty="0" smtClean="0"/>
              <a:t>Close  </a:t>
            </a:r>
            <a:r>
              <a:rPr lang="en-US" sz="2400" dirty="0" smtClean="0"/>
              <a:t> </a:t>
            </a:r>
            <a:r>
              <a:rPr lang="en-US" sz="2400" b="1" dirty="0" smtClean="0"/>
              <a:t>      </a:t>
            </a:r>
            <a:r>
              <a:rPr lang="en-US" sz="2400" dirty="0" smtClean="0"/>
              <a:t> </a:t>
            </a:r>
            <a:r>
              <a:rPr lang="en-US" sz="2400" dirty="0"/>
              <a:t>button.</a:t>
            </a:r>
          </a:p>
          <a:p>
            <a:r>
              <a:rPr lang="en-US" sz="2400" b="1" dirty="0" smtClean="0"/>
              <a:t>LEAVE</a:t>
            </a:r>
            <a:r>
              <a:rPr lang="en-US" sz="2400" dirty="0" smtClean="0"/>
              <a:t> </a:t>
            </a:r>
            <a:r>
              <a:rPr lang="en-US" sz="2400" dirty="0"/>
              <a:t>Word open for the next exercise.</a:t>
            </a:r>
          </a:p>
        </p:txBody>
      </p:sp>
      <p:pic>
        <p:nvPicPr>
          <p:cNvPr id="4" name="Picture 3" descr="Screen shot 2011-08-14 at 9.40.0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4992" y="3388738"/>
            <a:ext cx="614680" cy="276606"/>
          </a:xfrm>
          <a:prstGeom prst="rect">
            <a:avLst/>
          </a:prstGeom>
        </p:spPr>
      </p:pic>
    </p:spTree>
    <p:extLst>
      <p:ext uri="{BB962C8B-B14F-4D97-AF65-F5344CB8AC3E}">
        <p14:creationId xmlns:p14="http://schemas.microsoft.com/office/powerpoint/2010/main" val="2007227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Converting a Document</a:t>
            </a:r>
            <a:endParaRPr lang="en-US" dirty="0"/>
          </a:p>
        </p:txBody>
      </p:sp>
      <p:sp>
        <p:nvSpPr>
          <p:cNvPr id="3" name="Content Placeholder 2"/>
          <p:cNvSpPr>
            <a:spLocks noGrp="1"/>
          </p:cNvSpPr>
          <p:nvPr>
            <p:ph idx="1"/>
          </p:nvPr>
        </p:nvSpPr>
        <p:spPr/>
        <p:txBody>
          <a:bodyPr/>
          <a:lstStyle/>
          <a:p>
            <a:r>
              <a:rPr lang="en-US" sz="2400" dirty="0"/>
              <a:t>Compatibility Mode enables you to work in a document created in an earlier version of Word without saving the file in a different file format. </a:t>
            </a:r>
            <a:endParaRPr lang="en-US" sz="2400" dirty="0" smtClean="0"/>
          </a:p>
          <a:p>
            <a:r>
              <a:rPr lang="en-US" sz="2400" dirty="0" smtClean="0"/>
              <a:t>In </a:t>
            </a:r>
            <a:r>
              <a:rPr lang="en-US" sz="2400" dirty="0"/>
              <a:t>this exercise, you learn to use the Convert command to clear the compatibility options and convert a document to the Word 2010 file format</a:t>
            </a:r>
            <a:r>
              <a:rPr lang="en-US" sz="2400" dirty="0" smtClean="0"/>
              <a:t>.</a:t>
            </a:r>
            <a:endParaRPr lang="en-US" sz="2400" dirty="0"/>
          </a:p>
        </p:txBody>
      </p:sp>
    </p:spTree>
    <p:extLst>
      <p:ext uri="{BB962C8B-B14F-4D97-AF65-F5344CB8AC3E}">
        <p14:creationId xmlns:p14="http://schemas.microsoft.com/office/powerpoint/2010/main" val="199442107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Convert a Document</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lvl="0" indent="-457200">
              <a:spcBef>
                <a:spcPts val="450"/>
              </a:spcBef>
              <a:buFont typeface="+mj-lt"/>
              <a:buAutoNum type="arabicPeriod"/>
            </a:pPr>
            <a:r>
              <a:rPr lang="en-US" sz="2400" dirty="0"/>
              <a:t>With the </a:t>
            </a:r>
            <a:r>
              <a:rPr lang="en-US" sz="2400" b="1" i="1" dirty="0"/>
              <a:t>TechTerrace2_97-2003.doc</a:t>
            </a:r>
            <a:r>
              <a:rPr lang="en-US" sz="2400" dirty="0"/>
              <a:t> document open, click the</a:t>
            </a:r>
            <a:r>
              <a:rPr lang="en-US" sz="2400" b="1" i="1" dirty="0"/>
              <a:t> File</a:t>
            </a:r>
            <a:r>
              <a:rPr lang="en-US" sz="2400" dirty="0"/>
              <a:t> tab.</a:t>
            </a:r>
          </a:p>
          <a:p>
            <a:pPr marL="457200" lvl="0" indent="-457200">
              <a:spcBef>
                <a:spcPts val="450"/>
              </a:spcBef>
              <a:buFont typeface="+mj-lt"/>
              <a:buAutoNum type="arabicPeriod"/>
            </a:pPr>
            <a:r>
              <a:rPr lang="en-US" sz="2400" dirty="0"/>
              <a:t>In the main pane of the Info command, click </a:t>
            </a:r>
            <a:r>
              <a:rPr lang="en-US" sz="2400" b="1" i="1" dirty="0"/>
              <a:t>Convert</a:t>
            </a:r>
            <a:r>
              <a:rPr lang="en-US" sz="2400" dirty="0"/>
              <a:t>, then click </a:t>
            </a:r>
            <a:r>
              <a:rPr lang="en-US" sz="2400" b="1" i="1" dirty="0"/>
              <a:t>OK</a:t>
            </a:r>
            <a:r>
              <a:rPr lang="en-US" sz="2400" dirty="0"/>
              <a:t> to confirm the conversion, as shown </a:t>
            </a:r>
            <a:r>
              <a:rPr lang="en-US" sz="2400" dirty="0" smtClean="0"/>
              <a:t>below. </a:t>
            </a:r>
            <a:r>
              <a:rPr lang="en-US" sz="2400" dirty="0"/>
              <a:t>Converting the document clears the Compatibility Mode on the title bar and upgrades your document to Word 2010 format, which allows you to access Word’s new features.</a:t>
            </a:r>
          </a:p>
        </p:txBody>
      </p:sp>
      <p:pic>
        <p:nvPicPr>
          <p:cNvPr id="4" name="Picture 3" descr="f0120 cop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4594860"/>
            <a:ext cx="7450102" cy="1829181"/>
          </a:xfrm>
          <a:prstGeom prst="rect">
            <a:avLst/>
          </a:prstGeom>
        </p:spPr>
      </p:pic>
    </p:spTree>
    <p:extLst>
      <p:ext uri="{BB962C8B-B14F-4D97-AF65-F5344CB8AC3E}">
        <p14:creationId xmlns:p14="http://schemas.microsoft.com/office/powerpoint/2010/main" val="1000821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Working with Onscreen Tools</a:t>
            </a:r>
            <a:endParaRPr lang="en-US" dirty="0">
              <a:ea typeface="+mj-ea"/>
              <a:cs typeface="+mj-cs"/>
            </a:endParaRPr>
          </a:p>
        </p:txBody>
      </p:sp>
      <p:sp>
        <p:nvSpPr>
          <p:cNvPr id="29698" name="Content Placeholder 2"/>
          <p:cNvSpPr>
            <a:spLocks noGrp="1"/>
          </p:cNvSpPr>
          <p:nvPr>
            <p:ph idx="1"/>
          </p:nvPr>
        </p:nvSpPr>
        <p:spPr>
          <a:xfrm>
            <a:off x="457200" y="1600200"/>
            <a:ext cx="8229600" cy="4876800"/>
          </a:xfrm>
        </p:spPr>
        <p:txBody>
          <a:bodyPr/>
          <a:lstStyle/>
          <a:p>
            <a:r>
              <a:rPr lang="en-US" sz="2400" dirty="0"/>
              <a:t>The Word 2010 window has many onscreen tools to help you create and edit documents quickly and efficiently. </a:t>
            </a:r>
            <a:endParaRPr lang="en-US" sz="2400" dirty="0" smtClean="0"/>
          </a:p>
          <a:p>
            <a:r>
              <a:rPr lang="en-US" sz="2400" dirty="0" smtClean="0"/>
              <a:t>In </a:t>
            </a:r>
            <a:r>
              <a:rPr lang="en-US" sz="2400" dirty="0"/>
              <a:t>this section, you learn how to locate and use the Ribbon, the Mini toolbar, and the Quick Access Toolbar to access Word commands. </a:t>
            </a:r>
            <a:endParaRPr lang="en-US" sz="2400" dirty="0" smtClean="0"/>
          </a:p>
          <a:p>
            <a:r>
              <a:rPr lang="en-US" sz="2400" dirty="0" smtClean="0"/>
              <a:t>A </a:t>
            </a:r>
            <a:r>
              <a:rPr lang="en-US" sz="2400" b="1" i="1" dirty="0"/>
              <a:t>command </a:t>
            </a:r>
            <a:r>
              <a:rPr lang="en-US" sz="2400" dirty="0"/>
              <a:t>is an instruction that you give to Word by clicking a</a:t>
            </a:r>
            <a:r>
              <a:rPr lang="en-US" sz="2400" b="1" dirty="0"/>
              <a:t> </a:t>
            </a:r>
            <a:r>
              <a:rPr lang="en-US" sz="2400" dirty="0"/>
              <a:t>button or entering information into a command box. </a:t>
            </a:r>
            <a:endParaRPr lang="en-US" sz="2400" dirty="0" smtClean="0"/>
          </a:p>
          <a:p>
            <a:r>
              <a:rPr lang="en-US" sz="2400" dirty="0" smtClean="0"/>
              <a:t>You </a:t>
            </a:r>
            <a:r>
              <a:rPr lang="en-US" sz="2400" dirty="0"/>
              <a:t>also learn how to use </a:t>
            </a:r>
            <a:r>
              <a:rPr lang="en-US" sz="2400" dirty="0" err="1"/>
              <a:t>KeyTips</a:t>
            </a:r>
            <a:r>
              <a:rPr lang="en-US" sz="2400" dirty="0"/>
              <a:t>, a tool that replaces some of the keyboard shortcuts from earlier versions of Microsoft Word.</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Step-by-Step: Convert a Document</a:t>
            </a:r>
          </a:p>
        </p:txBody>
      </p:sp>
      <p:sp>
        <p:nvSpPr>
          <p:cNvPr id="3" name="Content Placeholder 2"/>
          <p:cNvSpPr>
            <a:spLocks noGrp="1"/>
          </p:cNvSpPr>
          <p:nvPr>
            <p:ph idx="1"/>
          </p:nvPr>
        </p:nvSpPr>
        <p:spPr/>
        <p:txBody>
          <a:bodyPr/>
          <a:lstStyle/>
          <a:p>
            <a:pPr marL="457200" lvl="0" indent="-457200">
              <a:buFont typeface="+mj-lt"/>
              <a:buAutoNum type="arabicPeriod" startAt="3"/>
            </a:pPr>
            <a:r>
              <a:rPr lang="en-US" sz="2400" dirty="0"/>
              <a:t>To save the document in the Word 2010 file format, click the </a:t>
            </a:r>
            <a:r>
              <a:rPr lang="en-US" sz="2400" b="1" i="1" dirty="0"/>
              <a:t>File</a:t>
            </a:r>
            <a:r>
              <a:rPr lang="en-US" sz="2400" dirty="0"/>
              <a:t> tab.</a:t>
            </a:r>
          </a:p>
          <a:p>
            <a:pPr marL="457200" lvl="0" indent="-457200">
              <a:buFont typeface="+mj-lt"/>
              <a:buAutoNum type="arabicPeriod" startAt="3"/>
            </a:pPr>
            <a:r>
              <a:rPr lang="en-US" sz="2400" dirty="0"/>
              <a:t>Click </a:t>
            </a:r>
            <a:r>
              <a:rPr lang="en-US" sz="2400" b="1" i="1" dirty="0"/>
              <a:t>Save As.</a:t>
            </a:r>
            <a:r>
              <a:rPr lang="en-US" sz="2400" dirty="0"/>
              <a:t> Then in the File name box, key </a:t>
            </a:r>
            <a:r>
              <a:rPr lang="en-US" sz="2400" b="1" i="1" dirty="0" err="1"/>
              <a:t>TechTerrace_update</a:t>
            </a:r>
            <a:r>
              <a:rPr lang="en-US" sz="2400" dirty="0"/>
              <a:t>. The filename displays the .</a:t>
            </a:r>
            <a:r>
              <a:rPr lang="en-US" sz="2400" dirty="0" err="1"/>
              <a:t>docx</a:t>
            </a:r>
            <a:r>
              <a:rPr lang="en-US" sz="2400" dirty="0"/>
              <a:t> extension.</a:t>
            </a:r>
          </a:p>
          <a:p>
            <a:endParaRPr lang="en-US" sz="2400" b="1" dirty="0" smtClean="0"/>
          </a:p>
          <a:p>
            <a:r>
              <a:rPr lang="en-US" sz="2400" b="1" dirty="0" smtClean="0"/>
              <a:t>LEAVE</a:t>
            </a:r>
            <a:r>
              <a:rPr lang="en-US" sz="2400" dirty="0" smtClean="0"/>
              <a:t> </a:t>
            </a:r>
            <a:r>
              <a:rPr lang="en-US" sz="2400" dirty="0"/>
              <a:t>the document open for the next exercise.</a:t>
            </a:r>
          </a:p>
          <a:p>
            <a:endParaRPr lang="en-US" sz="2400" dirty="0"/>
          </a:p>
        </p:txBody>
      </p:sp>
    </p:spTree>
    <p:extLst>
      <p:ext uri="{BB962C8B-B14F-4D97-AF65-F5344CB8AC3E}">
        <p14:creationId xmlns:p14="http://schemas.microsoft.com/office/powerpoint/2010/main" val="28061381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Previewing and Printing a Document</a:t>
            </a:r>
            <a:endParaRPr lang="en-US" dirty="0"/>
          </a:p>
        </p:txBody>
      </p:sp>
      <p:sp>
        <p:nvSpPr>
          <p:cNvPr id="3" name="Content Placeholder 2"/>
          <p:cNvSpPr>
            <a:spLocks noGrp="1"/>
          </p:cNvSpPr>
          <p:nvPr>
            <p:ph idx="1"/>
          </p:nvPr>
        </p:nvSpPr>
        <p:spPr/>
        <p:txBody>
          <a:bodyPr/>
          <a:lstStyle/>
          <a:p>
            <a:r>
              <a:rPr lang="en-US" sz="2400" dirty="0"/>
              <a:t>The Print command is located on the File tab in Backstage view. </a:t>
            </a:r>
          </a:p>
          <a:p>
            <a:r>
              <a:rPr lang="en-US" sz="2400" dirty="0" smtClean="0"/>
              <a:t>There </a:t>
            </a:r>
            <a:r>
              <a:rPr lang="en-US" sz="2400" dirty="0"/>
              <a:t>are three groups of printing options available, which enable you to print the document (either to a file or to a printer) and to choose a specific printer, the number of copies to be printed, the document’s orientation, and other print settings. </a:t>
            </a:r>
            <a:endParaRPr lang="en-US" sz="2400" dirty="0" smtClean="0"/>
          </a:p>
          <a:p>
            <a:r>
              <a:rPr lang="en-US" sz="2400" dirty="0" smtClean="0"/>
              <a:t>The </a:t>
            </a:r>
            <a:r>
              <a:rPr lang="en-US" sz="2400" dirty="0"/>
              <a:t>Preview pane gives you an opportunity to see what your printed document will look like so you can correct errors before printing.</a:t>
            </a:r>
          </a:p>
        </p:txBody>
      </p:sp>
    </p:spTree>
    <p:extLst>
      <p:ext uri="{BB962C8B-B14F-4D97-AF65-F5344CB8AC3E}">
        <p14:creationId xmlns:p14="http://schemas.microsoft.com/office/powerpoint/2010/main" val="307156791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Previewing in Backstage</a:t>
            </a:r>
            <a:endParaRPr lang="en-US" dirty="0"/>
          </a:p>
        </p:txBody>
      </p:sp>
      <p:sp>
        <p:nvSpPr>
          <p:cNvPr id="3" name="Content Placeholder 2"/>
          <p:cNvSpPr>
            <a:spLocks noGrp="1"/>
          </p:cNvSpPr>
          <p:nvPr>
            <p:ph idx="1"/>
          </p:nvPr>
        </p:nvSpPr>
        <p:spPr/>
        <p:txBody>
          <a:bodyPr/>
          <a:lstStyle/>
          <a:p>
            <a:r>
              <a:rPr lang="en-US" sz="2400" dirty="0"/>
              <a:t>Before printing your document, you need to preview its contents so you can correct any text or layout errors. </a:t>
            </a:r>
            <a:endParaRPr lang="en-US" sz="2400" dirty="0" smtClean="0"/>
          </a:p>
          <a:p>
            <a:r>
              <a:rPr lang="en-US" sz="2400" dirty="0" smtClean="0"/>
              <a:t>In </a:t>
            </a:r>
            <a:r>
              <a:rPr lang="en-US" sz="2400" dirty="0"/>
              <a:t>this exercise, you learn to use Backstage view to preview your document.</a:t>
            </a:r>
          </a:p>
          <a:p>
            <a:r>
              <a:rPr lang="en-US" sz="2400" dirty="0"/>
              <a:t>The Print command feature includes three sets of options: Print, Printer, and Settings. </a:t>
            </a:r>
            <a:endParaRPr lang="en-US" sz="2400" dirty="0" smtClean="0"/>
          </a:p>
          <a:p>
            <a:r>
              <a:rPr lang="en-US" sz="2400" dirty="0" smtClean="0"/>
              <a:t>Choosing </a:t>
            </a:r>
            <a:r>
              <a:rPr lang="en-US" sz="2400" dirty="0"/>
              <a:t>the Print command automatically prints the document to the default printer. </a:t>
            </a:r>
            <a:endParaRPr lang="en-US" sz="2400" dirty="0" smtClean="0"/>
          </a:p>
          <a:p>
            <a:r>
              <a:rPr lang="en-US" sz="2400" dirty="0" smtClean="0"/>
              <a:t>The </a:t>
            </a:r>
            <a:r>
              <a:rPr lang="en-US" sz="2400" dirty="0"/>
              <a:t>Printer options enable you to select a printer, print to file, or change printer properties. </a:t>
            </a:r>
            <a:endParaRPr lang="en-US" sz="2400" dirty="0" smtClean="0"/>
          </a:p>
          <a:p>
            <a:r>
              <a:rPr lang="en-US" sz="2400" dirty="0" smtClean="0"/>
              <a:t>Use </a:t>
            </a:r>
            <a:r>
              <a:rPr lang="en-US" sz="2400" dirty="0"/>
              <a:t>the Settings options to print only specific pages or selections of the document, collate </a:t>
            </a:r>
            <a:r>
              <a:rPr lang="en-US" sz="2400" dirty="0" smtClean="0"/>
              <a:t>it</a:t>
            </a:r>
            <a:r>
              <a:rPr lang="en-US" sz="2400" dirty="0"/>
              <a:t>, and so on</a:t>
            </a:r>
            <a:r>
              <a:rPr lang="en-US" sz="2400" dirty="0" smtClean="0"/>
              <a:t>.</a:t>
            </a:r>
            <a:endParaRPr lang="en-US" sz="2400" dirty="0"/>
          </a:p>
        </p:txBody>
      </p:sp>
    </p:spTree>
    <p:extLst>
      <p:ext uri="{BB962C8B-B14F-4D97-AF65-F5344CB8AC3E}">
        <p14:creationId xmlns:p14="http://schemas.microsoft.com/office/powerpoint/2010/main" val="41235361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Use Print Preview</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Click </a:t>
            </a:r>
            <a:r>
              <a:rPr lang="en-US" sz="2400" dirty="0"/>
              <a:t>the </a:t>
            </a:r>
            <a:r>
              <a:rPr lang="en-US" sz="2400" b="1" i="1" dirty="0"/>
              <a:t>File</a:t>
            </a:r>
            <a:r>
              <a:rPr lang="en-US" sz="2400" dirty="0"/>
              <a:t> tab, then click </a:t>
            </a:r>
            <a:r>
              <a:rPr lang="en-US" sz="2400" b="1" i="1" dirty="0"/>
              <a:t>Print</a:t>
            </a:r>
            <a:r>
              <a:rPr lang="en-US" sz="2400" dirty="0"/>
              <a:t> in the Backstage view navigation pane. The Print options and Print Preview screen appears, as shown </a:t>
            </a:r>
            <a:r>
              <a:rPr lang="en-US" sz="2400" dirty="0" smtClean="0"/>
              <a:t>below.</a:t>
            </a:r>
            <a:endParaRPr lang="en-US" sz="2400" dirty="0"/>
          </a:p>
        </p:txBody>
      </p:sp>
      <p:pic>
        <p:nvPicPr>
          <p:cNvPr id="4" name="Picture 3" descr="f01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2104" y="3140968"/>
            <a:ext cx="5690696" cy="3275505"/>
          </a:xfrm>
          <a:prstGeom prst="rect">
            <a:avLst/>
          </a:prstGeom>
        </p:spPr>
      </p:pic>
    </p:spTree>
    <p:extLst>
      <p:ext uri="{BB962C8B-B14F-4D97-AF65-F5344CB8AC3E}">
        <p14:creationId xmlns:p14="http://schemas.microsoft.com/office/powerpoint/2010/main" val="280123210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Step-by-Step: Use Print Preview</a:t>
            </a:r>
          </a:p>
        </p:txBody>
      </p:sp>
      <p:sp>
        <p:nvSpPr>
          <p:cNvPr id="3" name="Content Placeholder 2"/>
          <p:cNvSpPr>
            <a:spLocks noGrp="1"/>
          </p:cNvSpPr>
          <p:nvPr>
            <p:ph idx="1"/>
          </p:nvPr>
        </p:nvSpPr>
        <p:spPr/>
        <p:txBody>
          <a:bodyPr/>
          <a:lstStyle/>
          <a:p>
            <a:pPr marL="457200" indent="-457200">
              <a:buFont typeface="+mj-lt"/>
              <a:buAutoNum type="arabicPeriod" startAt="2"/>
            </a:pPr>
            <a:r>
              <a:rPr lang="en-US" sz="2400" dirty="0"/>
              <a:t>Click the </a:t>
            </a:r>
            <a:r>
              <a:rPr lang="en-US" sz="2400" b="1" i="1" dirty="0"/>
              <a:t>plus symbol (+)</a:t>
            </a:r>
            <a:r>
              <a:rPr lang="en-US" sz="2400" dirty="0"/>
              <a:t> on the </a:t>
            </a:r>
            <a:r>
              <a:rPr lang="en-US" sz="2400" b="1" i="1" dirty="0"/>
              <a:t>Zoom</a:t>
            </a:r>
            <a:r>
              <a:rPr lang="en-US" sz="2400" dirty="0"/>
              <a:t> slider located on </a:t>
            </a:r>
            <a:r>
              <a:rPr lang="en-US" sz="2400" dirty="0" smtClean="0"/>
              <a:t/>
            </a:r>
            <a:br>
              <a:rPr lang="en-US" sz="2400" dirty="0" smtClean="0"/>
            </a:br>
            <a:r>
              <a:rPr lang="en-US" sz="2400" dirty="0" smtClean="0"/>
              <a:t>the </a:t>
            </a:r>
            <a:r>
              <a:rPr lang="en-US" sz="2400" dirty="0"/>
              <a:t>bottom-right of your screen until the zoom level changes to </a:t>
            </a:r>
            <a:r>
              <a:rPr lang="en-US" sz="2400" b="1" i="1" dirty="0"/>
              <a:t>100%</a:t>
            </a:r>
            <a:r>
              <a:rPr lang="en-US" sz="2400" dirty="0"/>
              <a:t>.</a:t>
            </a:r>
          </a:p>
          <a:p>
            <a:pPr marL="457200" indent="-457200">
              <a:buFont typeface="+mj-lt"/>
              <a:buAutoNum type="arabicPeriod" startAt="2"/>
            </a:pPr>
            <a:r>
              <a:rPr lang="en-US" sz="2400" dirty="0" smtClean="0"/>
              <a:t>Press </a:t>
            </a:r>
            <a:r>
              <a:rPr lang="en-US" sz="2400" dirty="0"/>
              <a:t>the </a:t>
            </a:r>
            <a:r>
              <a:rPr lang="en-US" sz="2400" b="1" dirty="0"/>
              <a:t>Esc</a:t>
            </a:r>
            <a:r>
              <a:rPr lang="en-US" sz="2400" dirty="0"/>
              <a:t> key or click the </a:t>
            </a:r>
            <a:r>
              <a:rPr lang="en-US" sz="2400" b="1" i="1" dirty="0"/>
              <a:t>Home</a:t>
            </a:r>
            <a:r>
              <a:rPr lang="en-US" sz="2400" dirty="0"/>
              <a:t> tab to close Backstage.</a:t>
            </a:r>
          </a:p>
          <a:p>
            <a:pPr marL="457200" indent="-457200">
              <a:buFont typeface="+mj-lt"/>
              <a:buAutoNum type="arabicPeriod" startAt="2"/>
            </a:pPr>
            <a:r>
              <a:rPr lang="en-US" sz="2400" dirty="0" smtClean="0"/>
              <a:t>Click </a:t>
            </a:r>
            <a:r>
              <a:rPr lang="en-US" sz="2400" dirty="0"/>
              <a:t>the </a:t>
            </a:r>
            <a:r>
              <a:rPr lang="en-US" sz="2400" b="1" i="1" dirty="0"/>
              <a:t>File</a:t>
            </a:r>
            <a:r>
              <a:rPr lang="en-US" sz="2400" dirty="0"/>
              <a:t> tab, then click</a:t>
            </a:r>
            <a:r>
              <a:rPr lang="en-US" sz="2400" b="1" i="1" dirty="0"/>
              <a:t> Save</a:t>
            </a:r>
            <a:r>
              <a:rPr lang="en-US" sz="2400" dirty="0"/>
              <a:t>. Your document will be saved with the same filename on your USB flash drive.</a:t>
            </a:r>
          </a:p>
          <a:p>
            <a:r>
              <a:rPr lang="en-US" sz="2400" b="1" dirty="0" smtClean="0"/>
              <a:t>LEAVE</a:t>
            </a:r>
            <a:r>
              <a:rPr lang="en-US" sz="2400" dirty="0" smtClean="0"/>
              <a:t> </a:t>
            </a:r>
            <a:r>
              <a:rPr lang="en-US" sz="2400" dirty="0"/>
              <a:t>the document open to use in the next exercise.</a:t>
            </a:r>
          </a:p>
        </p:txBody>
      </p:sp>
    </p:spTree>
    <p:extLst>
      <p:ext uri="{BB962C8B-B14F-4D97-AF65-F5344CB8AC3E}">
        <p14:creationId xmlns:p14="http://schemas.microsoft.com/office/powerpoint/2010/main" val="17078954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Printer</a:t>
            </a:r>
            <a:endParaRPr lang="en-US" dirty="0"/>
          </a:p>
        </p:txBody>
      </p:sp>
      <p:sp>
        <p:nvSpPr>
          <p:cNvPr id="3" name="Content Placeholder 2"/>
          <p:cNvSpPr>
            <a:spLocks noGrp="1"/>
          </p:cNvSpPr>
          <p:nvPr>
            <p:ph idx="1"/>
          </p:nvPr>
        </p:nvSpPr>
        <p:spPr/>
        <p:txBody>
          <a:bodyPr/>
          <a:lstStyle/>
          <a:p>
            <a:r>
              <a:rPr lang="en-US" sz="2400" dirty="0"/>
              <a:t>If your computer is connected to multiple printers, you may need to choose a destination printer for your document. </a:t>
            </a:r>
            <a:endParaRPr lang="en-US" sz="2400" dirty="0" smtClean="0"/>
          </a:p>
          <a:p>
            <a:r>
              <a:rPr lang="en-US" sz="2400" dirty="0" smtClean="0"/>
              <a:t>If </a:t>
            </a:r>
            <a:r>
              <a:rPr lang="en-US" sz="2400" dirty="0"/>
              <a:t>your printer is already set up to print, as is the case in most classroom environments, you will not need to complete this exercise. </a:t>
            </a:r>
            <a:endParaRPr lang="en-US" sz="2400" dirty="0" smtClean="0"/>
          </a:p>
          <a:p>
            <a:r>
              <a:rPr lang="en-US" sz="2400" dirty="0" smtClean="0"/>
              <a:t>Otherwise</a:t>
            </a:r>
            <a:r>
              <a:rPr lang="en-US" sz="2400" dirty="0"/>
              <a:t>, follow this exercise to choose a printer.</a:t>
            </a:r>
          </a:p>
          <a:p>
            <a:endParaRPr lang="en-US" sz="2400" dirty="0"/>
          </a:p>
        </p:txBody>
      </p:sp>
    </p:spTree>
    <p:extLst>
      <p:ext uri="{BB962C8B-B14F-4D97-AF65-F5344CB8AC3E}">
        <p14:creationId xmlns:p14="http://schemas.microsoft.com/office/powerpoint/2010/main" val="144648739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Choose a Printer</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200" dirty="0" smtClean="0"/>
              <a:t>Click </a:t>
            </a:r>
            <a:r>
              <a:rPr lang="en-US" sz="2200" dirty="0"/>
              <a:t>the File tab, then </a:t>
            </a:r>
            <a:r>
              <a:rPr lang="en-US" sz="2200" dirty="0" smtClean="0"/>
              <a:t/>
            </a:r>
            <a:br>
              <a:rPr lang="en-US" sz="2200" dirty="0" smtClean="0"/>
            </a:br>
            <a:r>
              <a:rPr lang="en-US" sz="2200" dirty="0" smtClean="0"/>
              <a:t>click </a:t>
            </a:r>
            <a:r>
              <a:rPr lang="en-US" sz="2200" dirty="0"/>
              <a:t>Print.</a:t>
            </a:r>
          </a:p>
          <a:p>
            <a:pPr marL="457200" indent="-457200">
              <a:buFont typeface="+mj-lt"/>
              <a:buAutoNum type="arabicPeriod"/>
            </a:pPr>
            <a:r>
              <a:rPr lang="en-US" sz="2200" dirty="0" smtClean="0"/>
              <a:t>In </a:t>
            </a:r>
            <a:r>
              <a:rPr lang="en-US" sz="2200" dirty="0"/>
              <a:t>the Printer selection </a:t>
            </a:r>
            <a:r>
              <a:rPr lang="en-US" sz="2200" dirty="0" smtClean="0"/>
              <a:t/>
            </a:r>
            <a:br>
              <a:rPr lang="en-US" sz="2200" dirty="0" smtClean="0"/>
            </a:br>
            <a:r>
              <a:rPr lang="en-US" sz="2200" dirty="0" smtClean="0"/>
              <a:t>area</a:t>
            </a:r>
            <a:r>
              <a:rPr lang="en-US" sz="2200" dirty="0"/>
              <a:t>, click the drop</a:t>
            </a:r>
            <a:r>
              <a:rPr lang="en-US" sz="2200" dirty="0" smtClean="0"/>
              <a:t>-down </a:t>
            </a:r>
            <a:br>
              <a:rPr lang="en-US" sz="2200" dirty="0" smtClean="0"/>
            </a:br>
            <a:r>
              <a:rPr lang="en-US" sz="2200" dirty="0" smtClean="0"/>
              <a:t>arrow </a:t>
            </a:r>
            <a:r>
              <a:rPr lang="en-US" sz="2200" dirty="0"/>
              <a:t>to produce </a:t>
            </a:r>
            <a:r>
              <a:rPr lang="en-US" sz="2200" dirty="0" smtClean="0"/>
              <a:t>a</a:t>
            </a:r>
            <a:r>
              <a:rPr lang="en-US" sz="2200" dirty="0"/>
              <a:t> </a:t>
            </a:r>
            <a:r>
              <a:rPr lang="en-US" sz="2200" dirty="0" smtClean="0"/>
              <a:t>list </a:t>
            </a:r>
            <a:r>
              <a:rPr lang="en-US" sz="2200" dirty="0"/>
              <a:t>of </a:t>
            </a:r>
            <a:r>
              <a:rPr lang="en-US" sz="2200" dirty="0" smtClean="0"/>
              <a:t/>
            </a:r>
            <a:br>
              <a:rPr lang="en-US" sz="2200" dirty="0" smtClean="0"/>
            </a:br>
            <a:r>
              <a:rPr lang="en-US" sz="2200" dirty="0" smtClean="0"/>
              <a:t>all </a:t>
            </a:r>
            <a:r>
              <a:rPr lang="en-US" sz="2200" dirty="0"/>
              <a:t>printers </a:t>
            </a:r>
            <a:r>
              <a:rPr lang="en-US" sz="2200" dirty="0" smtClean="0"/>
              <a:t>connected to</a:t>
            </a:r>
            <a:br>
              <a:rPr lang="en-US" sz="2200" dirty="0" smtClean="0"/>
            </a:br>
            <a:r>
              <a:rPr lang="en-US" sz="2200" dirty="0" smtClean="0"/>
              <a:t>your computer</a:t>
            </a:r>
            <a:r>
              <a:rPr lang="en-US" sz="2200" dirty="0"/>
              <a:t>.</a:t>
            </a:r>
          </a:p>
          <a:p>
            <a:pPr marL="457200" indent="-457200">
              <a:buFont typeface="+mj-lt"/>
              <a:buAutoNum type="arabicPeriod"/>
            </a:pPr>
            <a:r>
              <a:rPr lang="en-US" sz="2200" dirty="0" smtClean="0"/>
              <a:t>Select </a:t>
            </a:r>
            <a:r>
              <a:rPr lang="en-US" sz="2200" dirty="0"/>
              <a:t>a printer, </a:t>
            </a:r>
            <a:r>
              <a:rPr lang="en-US" sz="2200" dirty="0" smtClean="0"/>
              <a:t>then </a:t>
            </a:r>
            <a:r>
              <a:rPr lang="en-US" sz="2200" dirty="0"/>
              <a:t>click </a:t>
            </a:r>
            <a:r>
              <a:rPr lang="en-US" sz="2200" dirty="0" smtClean="0"/>
              <a:t/>
            </a:r>
            <a:br>
              <a:rPr lang="en-US" sz="2200" dirty="0" smtClean="0"/>
            </a:br>
            <a:r>
              <a:rPr lang="en-US" sz="2200" dirty="0" smtClean="0"/>
              <a:t>the </a:t>
            </a:r>
            <a:r>
              <a:rPr lang="en-US" sz="2200" dirty="0"/>
              <a:t>Printer </a:t>
            </a:r>
            <a:r>
              <a:rPr lang="en-US" sz="2200" dirty="0" smtClean="0"/>
              <a:t>icon as shown</a:t>
            </a:r>
            <a:br>
              <a:rPr lang="en-US" sz="2200" dirty="0" smtClean="0"/>
            </a:br>
            <a:r>
              <a:rPr lang="en-US" sz="2200" dirty="0" smtClean="0"/>
              <a:t>at right.</a:t>
            </a:r>
          </a:p>
          <a:p>
            <a:pPr marL="457200" indent="-457200">
              <a:buFont typeface="+mj-lt"/>
              <a:buAutoNum type="arabicPeriod"/>
            </a:pPr>
            <a:endParaRPr lang="en-US" sz="2200" dirty="0"/>
          </a:p>
          <a:p>
            <a:r>
              <a:rPr lang="en-US" sz="2400" b="1" dirty="0" smtClean="0"/>
              <a:t>LEAVE</a:t>
            </a:r>
            <a:r>
              <a:rPr lang="en-US" sz="2400" dirty="0" smtClean="0"/>
              <a:t> </a:t>
            </a:r>
            <a:r>
              <a:rPr lang="en-US" sz="2400" dirty="0"/>
              <a:t>the document open to use in the next exercise.</a:t>
            </a:r>
          </a:p>
        </p:txBody>
      </p:sp>
      <p:pic>
        <p:nvPicPr>
          <p:cNvPr id="4" name="Picture 3" descr="f01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0184" y="1916832"/>
            <a:ext cx="4310680" cy="3960088"/>
          </a:xfrm>
          <a:prstGeom prst="rect">
            <a:avLst/>
          </a:prstGeom>
        </p:spPr>
      </p:pic>
    </p:spTree>
    <p:extLst>
      <p:ext uri="{BB962C8B-B14F-4D97-AF65-F5344CB8AC3E}">
        <p14:creationId xmlns:p14="http://schemas.microsoft.com/office/powerpoint/2010/main" val="4149217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Print Options</a:t>
            </a:r>
            <a:endParaRPr lang="en-US" dirty="0"/>
          </a:p>
        </p:txBody>
      </p:sp>
      <p:sp>
        <p:nvSpPr>
          <p:cNvPr id="3" name="Content Placeholder 2"/>
          <p:cNvSpPr>
            <a:spLocks noGrp="1"/>
          </p:cNvSpPr>
          <p:nvPr>
            <p:ph idx="1"/>
          </p:nvPr>
        </p:nvSpPr>
        <p:spPr/>
        <p:txBody>
          <a:bodyPr/>
          <a:lstStyle/>
          <a:p>
            <a:r>
              <a:rPr lang="en-US" sz="2400" dirty="0"/>
              <a:t>Print Settings options enable you to select the number of copies to be printed; to print only selected content, the current page, or a custom range; and to select from a number of other options for printing properties, collation, and page layout. </a:t>
            </a:r>
            <a:endParaRPr lang="en-US" sz="2400" dirty="0" smtClean="0"/>
          </a:p>
          <a:p>
            <a:r>
              <a:rPr lang="en-US" sz="2400" dirty="0" smtClean="0"/>
              <a:t>Changes </a:t>
            </a:r>
            <a:r>
              <a:rPr lang="en-US" sz="2400" dirty="0"/>
              <a:t>to Settings options apply to the current document. </a:t>
            </a:r>
            <a:endParaRPr lang="en-US" sz="2400" dirty="0" smtClean="0"/>
          </a:p>
          <a:p>
            <a:r>
              <a:rPr lang="en-US" sz="2400" dirty="0" smtClean="0"/>
              <a:t>In </a:t>
            </a:r>
            <a:r>
              <a:rPr lang="en-US" sz="2400" dirty="0"/>
              <a:t>this lesson, you learn how to change the Settings options before printing.</a:t>
            </a:r>
          </a:p>
          <a:p>
            <a:endParaRPr lang="en-US" sz="2400" dirty="0"/>
          </a:p>
        </p:txBody>
      </p:sp>
    </p:spTree>
    <p:extLst>
      <p:ext uri="{BB962C8B-B14F-4D97-AF65-F5344CB8AC3E}">
        <p14:creationId xmlns:p14="http://schemas.microsoft.com/office/powerpoint/2010/main" val="29452102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Print Settings</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indent="-457200">
              <a:buFont typeface="+mj-lt"/>
              <a:buAutoNum type="arabicPeriod"/>
            </a:pPr>
            <a:r>
              <a:rPr lang="en-US" sz="2400" dirty="0" smtClean="0"/>
              <a:t>Click </a:t>
            </a:r>
            <a:r>
              <a:rPr lang="en-US" sz="2400" dirty="0"/>
              <a:t>the </a:t>
            </a:r>
            <a:r>
              <a:rPr lang="en-US" sz="2400" b="1" i="1" dirty="0"/>
              <a:t>File</a:t>
            </a:r>
            <a:r>
              <a:rPr lang="en-US" sz="2400" dirty="0"/>
              <a:t> tab, </a:t>
            </a:r>
            <a:r>
              <a:rPr lang="en-US" sz="2400" dirty="0" smtClean="0"/>
              <a:t/>
            </a:r>
            <a:br>
              <a:rPr lang="en-US" sz="2400" dirty="0" smtClean="0"/>
            </a:br>
            <a:r>
              <a:rPr lang="en-US" sz="2400" dirty="0" smtClean="0"/>
              <a:t>then </a:t>
            </a:r>
            <a:r>
              <a:rPr lang="en-US" sz="2400" dirty="0"/>
              <a:t>click </a:t>
            </a:r>
            <a:r>
              <a:rPr lang="en-US" sz="2400" b="1" i="1" dirty="0"/>
              <a:t>Print</a:t>
            </a:r>
            <a:r>
              <a:rPr lang="en-US" sz="2400" dirty="0"/>
              <a:t>. </a:t>
            </a:r>
            <a:r>
              <a:rPr lang="en-US" sz="2400" dirty="0" smtClean="0"/>
              <a:t/>
            </a:r>
            <a:br>
              <a:rPr lang="en-US" sz="2400" dirty="0" smtClean="0"/>
            </a:br>
            <a:r>
              <a:rPr lang="en-US" sz="2400" dirty="0" smtClean="0"/>
              <a:t>Click </a:t>
            </a:r>
            <a:r>
              <a:rPr lang="en-US" sz="2400" dirty="0"/>
              <a:t>the </a:t>
            </a:r>
            <a:r>
              <a:rPr lang="en-US" sz="2400" b="1" i="1" dirty="0"/>
              <a:t>drop-down </a:t>
            </a:r>
            <a:r>
              <a:rPr lang="en-US" sz="2400" b="1" i="1" dirty="0" smtClean="0"/>
              <a:t/>
            </a:r>
            <a:br>
              <a:rPr lang="en-US" sz="2400" b="1" i="1" dirty="0" smtClean="0"/>
            </a:br>
            <a:r>
              <a:rPr lang="en-US" sz="2400" b="1" i="1" dirty="0" smtClean="0"/>
              <a:t>arrow</a:t>
            </a:r>
            <a:r>
              <a:rPr lang="en-US" sz="2400" dirty="0" smtClean="0"/>
              <a:t> </a:t>
            </a:r>
            <a:r>
              <a:rPr lang="en-US" sz="2400" dirty="0"/>
              <a:t>on Print All </a:t>
            </a:r>
            <a:r>
              <a:rPr lang="en-US" sz="2400" dirty="0" smtClean="0"/>
              <a:t/>
            </a:r>
            <a:br>
              <a:rPr lang="en-US" sz="2400" dirty="0" smtClean="0"/>
            </a:br>
            <a:r>
              <a:rPr lang="en-US" sz="2400" dirty="0" smtClean="0"/>
              <a:t>Pages </a:t>
            </a:r>
            <a:r>
              <a:rPr lang="en-US" sz="2400" dirty="0"/>
              <a:t>to produce </a:t>
            </a:r>
            <a:r>
              <a:rPr lang="en-US" sz="2400" dirty="0" smtClean="0"/>
              <a:t/>
            </a:r>
            <a:br>
              <a:rPr lang="en-US" sz="2400" dirty="0" smtClean="0"/>
            </a:br>
            <a:r>
              <a:rPr lang="en-US" sz="2400" dirty="0" smtClean="0"/>
              <a:t>the </a:t>
            </a:r>
            <a:r>
              <a:rPr lang="en-US" sz="2400" dirty="0"/>
              <a:t>menu shown </a:t>
            </a:r>
            <a:r>
              <a:rPr lang="en-US" sz="2400" dirty="0" smtClean="0"/>
              <a:t/>
            </a:r>
            <a:br>
              <a:rPr lang="en-US" sz="2400" dirty="0" smtClean="0"/>
            </a:br>
            <a:r>
              <a:rPr lang="en-US" sz="2400" dirty="0" smtClean="0"/>
              <a:t>at right.</a:t>
            </a:r>
          </a:p>
          <a:p>
            <a:pPr marL="457200" indent="-457200">
              <a:buFont typeface="+mj-lt"/>
              <a:buAutoNum type="arabicPeriod"/>
            </a:pPr>
            <a:r>
              <a:rPr lang="en-US" sz="2400" dirty="0"/>
              <a:t>Select </a:t>
            </a:r>
            <a:r>
              <a:rPr lang="en-US" sz="2400" b="1" i="1" dirty="0"/>
              <a:t>Print Current </a:t>
            </a:r>
            <a:r>
              <a:rPr lang="en-US" sz="2400" b="1" i="1" dirty="0" smtClean="0"/>
              <a:t/>
            </a:r>
            <a:br>
              <a:rPr lang="en-US" sz="2400" b="1" i="1" dirty="0" smtClean="0"/>
            </a:br>
            <a:r>
              <a:rPr lang="en-US" sz="2400" b="1" i="1" dirty="0" smtClean="0"/>
              <a:t>Page</a:t>
            </a:r>
            <a:r>
              <a:rPr lang="en-US" sz="2400" dirty="0"/>
              <a:t>, then click the </a:t>
            </a:r>
            <a:r>
              <a:rPr lang="en-US" sz="2400" dirty="0" smtClean="0"/>
              <a:t/>
            </a:r>
            <a:br>
              <a:rPr lang="en-US" sz="2400" dirty="0" smtClean="0"/>
            </a:br>
            <a:r>
              <a:rPr lang="en-US" sz="2400" b="1" i="1" dirty="0" smtClean="0"/>
              <a:t>Print</a:t>
            </a:r>
            <a:r>
              <a:rPr lang="en-US" sz="2400" dirty="0" smtClean="0"/>
              <a:t> </a:t>
            </a:r>
            <a:r>
              <a:rPr lang="en-US" sz="2400" dirty="0"/>
              <a:t>icon. Selecting </a:t>
            </a:r>
            <a:r>
              <a:rPr lang="en-US" sz="2400" dirty="0" smtClean="0"/>
              <a:t/>
            </a:r>
            <a:br>
              <a:rPr lang="en-US" sz="2400" dirty="0" smtClean="0"/>
            </a:br>
            <a:r>
              <a:rPr lang="en-US" sz="2400" dirty="0" smtClean="0"/>
              <a:t>this </a:t>
            </a:r>
            <a:r>
              <a:rPr lang="en-US" sz="2400" dirty="0"/>
              <a:t>option prints the </a:t>
            </a:r>
            <a:r>
              <a:rPr lang="en-US" sz="2400" dirty="0" smtClean="0"/>
              <a:t/>
            </a:r>
            <a:br>
              <a:rPr lang="en-US" sz="2400" dirty="0" smtClean="0"/>
            </a:br>
            <a:r>
              <a:rPr lang="en-US" sz="2400" dirty="0" smtClean="0"/>
              <a:t>current </a:t>
            </a:r>
            <a:r>
              <a:rPr lang="en-US" sz="2400" dirty="0"/>
              <a:t>page. </a:t>
            </a:r>
          </a:p>
          <a:p>
            <a:endParaRPr lang="en-US" sz="2400" dirty="0"/>
          </a:p>
        </p:txBody>
      </p:sp>
      <p:pic>
        <p:nvPicPr>
          <p:cNvPr id="4" name="Picture 3" descr="f01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1988840"/>
            <a:ext cx="4598092" cy="4538280"/>
          </a:xfrm>
          <a:prstGeom prst="rect">
            <a:avLst/>
          </a:prstGeom>
        </p:spPr>
      </p:pic>
    </p:spTree>
    <p:extLst>
      <p:ext uri="{BB962C8B-B14F-4D97-AF65-F5344CB8AC3E}">
        <p14:creationId xmlns:p14="http://schemas.microsoft.com/office/powerpoint/2010/main" val="14389081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Step-by-Step: Print Settings</a:t>
            </a:r>
          </a:p>
        </p:txBody>
      </p:sp>
      <p:sp>
        <p:nvSpPr>
          <p:cNvPr id="3" name="Content Placeholder 2"/>
          <p:cNvSpPr>
            <a:spLocks noGrp="1"/>
          </p:cNvSpPr>
          <p:nvPr>
            <p:ph idx="1"/>
          </p:nvPr>
        </p:nvSpPr>
        <p:spPr/>
        <p:txBody>
          <a:bodyPr/>
          <a:lstStyle/>
          <a:p>
            <a:pPr marL="457200" indent="-457200">
              <a:buFont typeface="+mj-lt"/>
              <a:buAutoNum type="arabicPeriod" startAt="3"/>
            </a:pPr>
            <a:r>
              <a:rPr lang="en-US" sz="2400" dirty="0"/>
              <a:t>In the Copies section of the Print options area, click the </a:t>
            </a:r>
            <a:r>
              <a:rPr lang="en-US" sz="2400" b="1" i="1" dirty="0"/>
              <a:t>up arrow</a:t>
            </a:r>
            <a:r>
              <a:rPr lang="en-US" sz="2400" dirty="0"/>
              <a:t> to select </a:t>
            </a:r>
            <a:r>
              <a:rPr lang="en-US" sz="2400" b="1" i="1" dirty="0"/>
              <a:t>2</a:t>
            </a:r>
            <a:r>
              <a:rPr lang="en-US" sz="2400" dirty="0"/>
              <a:t>, then click the </a:t>
            </a:r>
            <a:r>
              <a:rPr lang="en-US" sz="2400" b="1" i="1" dirty="0"/>
              <a:t>Print</a:t>
            </a:r>
            <a:r>
              <a:rPr lang="en-US" sz="2400" dirty="0"/>
              <a:t> icon.</a:t>
            </a:r>
          </a:p>
          <a:p>
            <a:pPr marL="457200" indent="-457200">
              <a:buFont typeface="+mj-lt"/>
              <a:buAutoNum type="arabicPeriod" startAt="3"/>
            </a:pPr>
            <a:r>
              <a:rPr lang="en-US" sz="2400" dirty="0" smtClean="0"/>
              <a:t>Click </a:t>
            </a:r>
            <a:r>
              <a:rPr lang="en-US" sz="2400" b="1" i="1" dirty="0"/>
              <a:t>OK</a:t>
            </a:r>
            <a:r>
              <a:rPr lang="en-US" sz="2400" dirty="0"/>
              <a:t> to print two copies of the letter.</a:t>
            </a:r>
          </a:p>
          <a:p>
            <a:pPr marL="457200" indent="-457200">
              <a:buFont typeface="+mj-lt"/>
              <a:buAutoNum type="arabicPeriod" startAt="3"/>
            </a:pPr>
            <a:r>
              <a:rPr lang="en-US" sz="2400" dirty="0" smtClean="0"/>
              <a:t>Place </a:t>
            </a:r>
            <a:r>
              <a:rPr lang="en-US" sz="2400" dirty="0"/>
              <a:t>your insertion point at the beginning of the third paragraph, then hold down the left mouse button and drag to the end of the paragraph to select it.</a:t>
            </a:r>
          </a:p>
          <a:p>
            <a:pPr marL="457200" indent="-457200">
              <a:buFont typeface="+mj-lt"/>
              <a:buAutoNum type="arabicPeriod" startAt="3"/>
            </a:pPr>
            <a:r>
              <a:rPr lang="en-US" sz="2400" dirty="0" smtClean="0"/>
              <a:t>Click </a:t>
            </a:r>
            <a:r>
              <a:rPr lang="en-US" sz="2400" dirty="0"/>
              <a:t>the </a:t>
            </a:r>
            <a:r>
              <a:rPr lang="en-US" sz="2400" b="1" i="1" dirty="0"/>
              <a:t>File</a:t>
            </a:r>
            <a:r>
              <a:rPr lang="en-US" sz="2400" dirty="0"/>
              <a:t> tab, then click </a:t>
            </a:r>
            <a:r>
              <a:rPr lang="en-US" sz="2400" b="1" i="1" dirty="0"/>
              <a:t>Print</a:t>
            </a:r>
            <a:r>
              <a:rPr lang="en-US" sz="2400" dirty="0"/>
              <a:t>. Click the </a:t>
            </a:r>
            <a:r>
              <a:rPr lang="en-US" sz="2400" b="1" i="1" dirty="0"/>
              <a:t>Print All Pages</a:t>
            </a:r>
            <a:r>
              <a:rPr lang="en-US" sz="2400" dirty="0"/>
              <a:t> drop-down arrow, then change the number of copies from 2 to </a:t>
            </a:r>
            <a:r>
              <a:rPr lang="en-US" sz="2400" b="1" i="1" dirty="0"/>
              <a:t>1</a:t>
            </a:r>
            <a:r>
              <a:rPr lang="en-US" sz="2400" dirty="0"/>
              <a:t> by clicking the </a:t>
            </a:r>
            <a:r>
              <a:rPr lang="en-US" sz="2400" b="1" i="1" dirty="0"/>
              <a:t>down arrow</a:t>
            </a:r>
            <a:r>
              <a:rPr lang="en-US" sz="2400" dirty="0"/>
              <a:t>. Next, click the </a:t>
            </a:r>
            <a:r>
              <a:rPr lang="en-US" sz="2400" b="1" i="1" dirty="0"/>
              <a:t>Print</a:t>
            </a:r>
            <a:r>
              <a:rPr lang="en-US" sz="2400" dirty="0"/>
              <a:t> icon.</a:t>
            </a:r>
          </a:p>
          <a:p>
            <a:r>
              <a:rPr lang="en-US" sz="2400" b="1" dirty="0" smtClean="0"/>
              <a:t>LEAVE</a:t>
            </a:r>
            <a:r>
              <a:rPr lang="en-US" sz="2400" dirty="0" smtClean="0"/>
              <a:t> </a:t>
            </a:r>
            <a:r>
              <a:rPr lang="en-US" sz="2400" dirty="0"/>
              <a:t>the document open to use in the next exercise.</a:t>
            </a:r>
          </a:p>
          <a:p>
            <a:endParaRPr lang="en-US" sz="2400" dirty="0"/>
          </a:p>
        </p:txBody>
      </p:sp>
    </p:spTree>
    <p:extLst>
      <p:ext uri="{BB962C8B-B14F-4D97-AF65-F5344CB8AC3E}">
        <p14:creationId xmlns:p14="http://schemas.microsoft.com/office/powerpoint/2010/main" val="1173018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Using the Ribbon</a:t>
            </a:r>
            <a:endParaRPr lang="en-US" dirty="0">
              <a:ea typeface="+mj-ea"/>
              <a:cs typeface="+mj-cs"/>
            </a:endParaRPr>
          </a:p>
        </p:txBody>
      </p:sp>
      <p:sp>
        <p:nvSpPr>
          <p:cNvPr id="31746" name="Content Placeholder 2"/>
          <p:cNvSpPr>
            <a:spLocks noGrp="1"/>
          </p:cNvSpPr>
          <p:nvPr>
            <p:ph idx="1"/>
          </p:nvPr>
        </p:nvSpPr>
        <p:spPr>
          <a:xfrm>
            <a:off x="457200" y="1600200"/>
            <a:ext cx="8229600" cy="4876800"/>
          </a:xfrm>
        </p:spPr>
        <p:txBody>
          <a:bodyPr/>
          <a:lstStyle/>
          <a:p>
            <a:r>
              <a:rPr lang="en-US" sz="2400" dirty="0"/>
              <a:t>In Word 2010, the </a:t>
            </a:r>
            <a:r>
              <a:rPr lang="en-US" sz="2400" b="1" i="1" dirty="0"/>
              <a:t>Ribbon</a:t>
            </a:r>
            <a:r>
              <a:rPr lang="en-US" sz="2400" dirty="0"/>
              <a:t> is divided into eight </a:t>
            </a:r>
            <a:r>
              <a:rPr lang="en-US" sz="2400" b="1" i="1" dirty="0"/>
              <a:t>tabs</a:t>
            </a:r>
            <a:r>
              <a:rPr lang="en-US" sz="2400" dirty="0"/>
              <a:t>, or areas of activity. </a:t>
            </a:r>
            <a:endParaRPr lang="en-US" sz="2400" dirty="0" smtClean="0"/>
          </a:p>
          <a:p>
            <a:r>
              <a:rPr lang="en-US" sz="2400" dirty="0" smtClean="0"/>
              <a:t>In </a:t>
            </a:r>
            <a:r>
              <a:rPr lang="en-US" sz="2400" dirty="0"/>
              <a:t>turn, each tab contains several </a:t>
            </a:r>
            <a:r>
              <a:rPr lang="en-US" sz="2400" b="1" i="1" dirty="0"/>
              <a:t>groups</a:t>
            </a:r>
            <a:r>
              <a:rPr lang="en-US" sz="2400" dirty="0"/>
              <a:t>,</a:t>
            </a:r>
            <a:r>
              <a:rPr lang="en-US" sz="2400" b="1" dirty="0"/>
              <a:t> </a:t>
            </a:r>
            <a:r>
              <a:rPr lang="en-US" sz="2400" dirty="0"/>
              <a:t>or collections</a:t>
            </a:r>
            <a:r>
              <a:rPr lang="en-US" sz="2400" b="1" dirty="0"/>
              <a:t> </a:t>
            </a:r>
            <a:r>
              <a:rPr lang="en-US" sz="2400" dirty="0"/>
              <a:t>of related Word commands. </a:t>
            </a:r>
            <a:endParaRPr lang="en-US" sz="2400" dirty="0" smtClean="0"/>
          </a:p>
          <a:p>
            <a:r>
              <a:rPr lang="en-US" sz="2400" dirty="0" smtClean="0"/>
              <a:t>In </a:t>
            </a:r>
            <a:r>
              <a:rPr lang="en-US" sz="2400" dirty="0"/>
              <a:t>this exercise, you learn to use the Ribbon by making tabs active, hiding and displaying command groups, and using the dialog box launcher and drop-down arrows</a:t>
            </a:r>
            <a:r>
              <a:rPr lang="en-US" sz="2400" dirty="0" smtClean="0"/>
              <a:t>.</a:t>
            </a:r>
          </a:p>
          <a:p>
            <a:r>
              <a:rPr lang="en-US" sz="2400" dirty="0"/>
              <a:t>In all Office 2010 programs, the Ribbon is contextual, which means it displays commands related to the type of document or object that you have open and on </a:t>
            </a:r>
            <a:r>
              <a:rPr lang="en-US" sz="2400" dirty="0" smtClean="0"/>
              <a:t>screen</a:t>
            </a:r>
            <a:endParaRPr lang="en-US" sz="24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a Document and Closing Word</a:t>
            </a:r>
            <a:endParaRPr lang="en-US" dirty="0"/>
          </a:p>
        </p:txBody>
      </p:sp>
      <p:sp>
        <p:nvSpPr>
          <p:cNvPr id="3" name="Content Placeholder 2"/>
          <p:cNvSpPr>
            <a:spLocks noGrp="1"/>
          </p:cNvSpPr>
          <p:nvPr>
            <p:ph idx="1"/>
          </p:nvPr>
        </p:nvSpPr>
        <p:spPr/>
        <p:txBody>
          <a:bodyPr/>
          <a:lstStyle/>
          <a:p>
            <a:r>
              <a:rPr lang="en-US" sz="2400" dirty="0"/>
              <a:t>Closing a document removes it from the screen. </a:t>
            </a:r>
          </a:p>
          <a:p>
            <a:r>
              <a:rPr lang="en-US" sz="2400" dirty="0" smtClean="0"/>
              <a:t>It </a:t>
            </a:r>
            <a:r>
              <a:rPr lang="en-US" sz="2400" dirty="0"/>
              <a:t>is a good idea to close a document before exiting a program or turning off your computer. </a:t>
            </a:r>
            <a:endParaRPr lang="en-US" sz="2400" dirty="0" smtClean="0"/>
          </a:p>
          <a:p>
            <a:r>
              <a:rPr lang="en-US" sz="2400" dirty="0" smtClean="0"/>
              <a:t>Saving </a:t>
            </a:r>
            <a:r>
              <a:rPr lang="en-US" sz="2400" dirty="0"/>
              <a:t>your work before closing will allow you to continue working on your document at a later date.</a:t>
            </a:r>
          </a:p>
          <a:p>
            <a:endParaRPr lang="en-US" sz="2400" dirty="0"/>
          </a:p>
        </p:txBody>
      </p:sp>
    </p:spTree>
    <p:extLst>
      <p:ext uri="{BB962C8B-B14F-4D97-AF65-F5344CB8AC3E}">
        <p14:creationId xmlns:p14="http://schemas.microsoft.com/office/powerpoint/2010/main" val="34351270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Step-by-Step: Close a </a:t>
            </a:r>
            <a:br>
              <a:rPr lang="en-US" dirty="0" smtClean="0"/>
            </a:br>
            <a:r>
              <a:rPr lang="en-US" dirty="0" smtClean="0"/>
              <a:t>Document and Close Word</a:t>
            </a:r>
            <a:endParaRPr lang="en-US" dirty="0"/>
          </a:p>
        </p:txBody>
      </p:sp>
      <p:sp>
        <p:nvSpPr>
          <p:cNvPr id="3" name="Content Placeholder 2"/>
          <p:cNvSpPr>
            <a:spLocks noGrp="1"/>
          </p:cNvSpPr>
          <p:nvPr>
            <p:ph idx="1"/>
          </p:nvPr>
        </p:nvSpPr>
        <p:spPr/>
        <p:txBody>
          <a:bodyPr/>
          <a:lstStyle/>
          <a:p>
            <a:r>
              <a:rPr lang="en-US" sz="2400" b="1" dirty="0"/>
              <a:t>USE</a:t>
            </a:r>
            <a:r>
              <a:rPr lang="en-US" sz="2400" dirty="0"/>
              <a:t> the document that is open from the previous exercise.</a:t>
            </a:r>
          </a:p>
          <a:p>
            <a:pPr marL="457200" lvl="0" indent="-457200">
              <a:buFont typeface="+mj-lt"/>
              <a:buAutoNum type="arabicPeriod"/>
            </a:pPr>
            <a:r>
              <a:rPr lang="en-US" sz="2400" dirty="0"/>
              <a:t>Click the </a:t>
            </a:r>
            <a:r>
              <a:rPr lang="en-US" sz="2400" b="1" dirty="0"/>
              <a:t>File</a:t>
            </a:r>
            <a:r>
              <a:rPr lang="en-US" sz="2400" dirty="0"/>
              <a:t> tab.</a:t>
            </a:r>
          </a:p>
          <a:p>
            <a:pPr marL="457200" lvl="0" indent="-457200">
              <a:buFont typeface="+mj-lt"/>
              <a:buAutoNum type="arabicPeriod"/>
            </a:pPr>
            <a:r>
              <a:rPr lang="en-US" sz="2400" dirty="0"/>
              <a:t>Click the </a:t>
            </a:r>
            <a:r>
              <a:rPr lang="en-US" sz="2400" b="1" dirty="0"/>
              <a:t>Exit</a:t>
            </a:r>
            <a:r>
              <a:rPr lang="en-US" sz="2400" dirty="0"/>
              <a:t> button to close both the document and Microsoft Word.</a:t>
            </a:r>
          </a:p>
          <a:p>
            <a:r>
              <a:rPr lang="en-US" sz="2400" b="1" dirty="0"/>
              <a:t>STOP. </a:t>
            </a:r>
            <a:endParaRPr lang="en-US" sz="2400" dirty="0"/>
          </a:p>
        </p:txBody>
      </p:sp>
    </p:spTree>
    <p:extLst>
      <p:ext uri="{BB962C8B-B14F-4D97-AF65-F5344CB8AC3E}">
        <p14:creationId xmlns:p14="http://schemas.microsoft.com/office/powerpoint/2010/main" val="19953725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Lesson </a:t>
            </a:r>
            <a:r>
              <a:rPr lang="en-US" dirty="0" smtClean="0"/>
              <a:t>Summary</a:t>
            </a:r>
            <a:endParaRPr lang="en-US" dirty="0"/>
          </a:p>
        </p:txBody>
      </p:sp>
      <p:pic>
        <p:nvPicPr>
          <p:cNvPr id="7" name="Picture 6" descr="skill_matrix.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1843048"/>
            <a:ext cx="7973875" cy="3094712"/>
          </a:xfrm>
          <a:prstGeom prst="rect">
            <a:avLst/>
          </a:prstGeom>
        </p:spPr>
      </p:pic>
    </p:spTree>
    <p:extLst>
      <p:ext uri="{BB962C8B-B14F-4D97-AF65-F5344CB8AC3E}">
        <p14:creationId xmlns:p14="http://schemas.microsoft.com/office/powerpoint/2010/main" val="2380461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Using the Ribbon</a:t>
            </a:r>
            <a:endParaRPr lang="en-US" dirty="0">
              <a:ea typeface="+mj-ea"/>
              <a:cs typeface="+mj-cs"/>
            </a:endParaRPr>
          </a:p>
        </p:txBody>
      </p:sp>
      <p:sp>
        <p:nvSpPr>
          <p:cNvPr id="6147" name="Content Placeholder 2"/>
          <p:cNvSpPr>
            <a:spLocks noGrp="1"/>
          </p:cNvSpPr>
          <p:nvPr>
            <p:ph idx="1"/>
          </p:nvPr>
        </p:nvSpPr>
        <p:spPr>
          <a:xfrm>
            <a:off x="457200" y="1600200"/>
            <a:ext cx="8229600" cy="4876800"/>
          </a:xfrm>
        </p:spPr>
        <p:txBody>
          <a:bodyPr/>
          <a:lstStyle/>
          <a:p>
            <a:pPr>
              <a:defRPr/>
            </a:pPr>
            <a:r>
              <a:rPr lang="en-US" sz="2400" dirty="0" smtClean="0"/>
              <a:t>Command </a:t>
            </a:r>
            <a:r>
              <a:rPr lang="en-US" sz="2400" dirty="0"/>
              <a:t>boxes with small drop-down arrows have a drop-down </a:t>
            </a:r>
            <a:r>
              <a:rPr lang="en-US" sz="2400" b="1" i="1" dirty="0"/>
              <a:t>menu,</a:t>
            </a:r>
            <a:r>
              <a:rPr lang="en-US" sz="2400" dirty="0"/>
              <a:t> or list of options, associated with them; you click the drop-down arrow to produce this menu. </a:t>
            </a:r>
            <a:endParaRPr lang="en-US" sz="2400" dirty="0" smtClean="0"/>
          </a:p>
          <a:p>
            <a:pPr>
              <a:defRPr/>
            </a:pPr>
            <a:r>
              <a:rPr lang="en-US" sz="2400" dirty="0" smtClean="0"/>
              <a:t>Most </a:t>
            </a:r>
            <a:r>
              <a:rPr lang="en-US" sz="2400" dirty="0"/>
              <a:t>groups have a </a:t>
            </a:r>
            <a:r>
              <a:rPr lang="en-US" sz="2400" b="1" i="1" dirty="0"/>
              <a:t>dialog box launcher</a:t>
            </a:r>
            <a:r>
              <a:rPr lang="en-US" sz="2400" dirty="0"/>
              <a:t>—a small arrow in the lower-right corner of the group—that you click to launch a </a:t>
            </a:r>
            <a:r>
              <a:rPr lang="en-US" sz="2400" b="1" i="1" dirty="0"/>
              <a:t>dialog box</a:t>
            </a:r>
            <a:r>
              <a:rPr lang="en-US" sz="2400" dirty="0"/>
              <a:t> that displays additional options or information you can use to execute a command.</a:t>
            </a:r>
          </a:p>
          <a:p>
            <a:pPr>
              <a:defRPr/>
            </a:pPr>
            <a:endParaRPr lang="en-US" sz="2400" dirty="0">
              <a:ea typeface="+mn-ea"/>
              <a:cs typeface="+mn-cs"/>
            </a:endParaRPr>
          </a:p>
        </p:txBody>
      </p:sp>
    </p:spTree>
  </p:cSld>
  <p:clrMapOvr>
    <a:masterClrMapping/>
  </p:clrMapOvr>
</p:sld>
</file>

<file path=ppt/theme/theme1.xml><?xml version="1.0" encoding="utf-8"?>
<a:theme xmlns:a="http://schemas.openxmlformats.org/drawingml/2006/main" name="template">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1613</TotalTime>
  <Words>6345</Words>
  <Application>Microsoft Office PowerPoint</Application>
  <PresentationFormat>On-screen Show (4:3)</PresentationFormat>
  <Paragraphs>451</Paragraphs>
  <Slides>82</Slides>
  <Notes>60</Notes>
  <HiddenSlides>0</HiddenSlides>
  <MMClips>0</MMClips>
  <ScaleCrop>false</ScaleCrop>
  <HeadingPairs>
    <vt:vector size="4" baseType="variant">
      <vt:variant>
        <vt:lpstr>Theme</vt:lpstr>
      </vt:variant>
      <vt:variant>
        <vt:i4>1</vt:i4>
      </vt:variant>
      <vt:variant>
        <vt:lpstr>Slide Titles</vt:lpstr>
      </vt:variant>
      <vt:variant>
        <vt:i4>82</vt:i4>
      </vt:variant>
    </vt:vector>
  </HeadingPairs>
  <TitlesOfParts>
    <vt:vector size="83" baseType="lpstr">
      <vt:lpstr>template</vt:lpstr>
      <vt:lpstr>Understanding Word</vt:lpstr>
      <vt:lpstr>Objectives</vt:lpstr>
      <vt:lpstr>Software Orientation</vt:lpstr>
      <vt:lpstr>Starting Word</vt:lpstr>
      <vt:lpstr>Step-by-Step: Starting Word</vt:lpstr>
      <vt:lpstr>Another Way</vt:lpstr>
      <vt:lpstr>Working with Onscreen Tools</vt:lpstr>
      <vt:lpstr>Using the Ribbon</vt:lpstr>
      <vt:lpstr>Using the Ribbon</vt:lpstr>
      <vt:lpstr>Step-by-Step: Use the Ribbon</vt:lpstr>
      <vt:lpstr>Step-by-Step: Use the Ribbon</vt:lpstr>
      <vt:lpstr>Step-by-Step: Use the Ribbon</vt:lpstr>
      <vt:lpstr>Using the Mini Toolbar</vt:lpstr>
      <vt:lpstr>Step-by-Step: Use the Mini Toolbar</vt:lpstr>
      <vt:lpstr>Step-by-Step: Use the Mini Toolbar</vt:lpstr>
      <vt:lpstr>Using the Quick Access Toolbar</vt:lpstr>
      <vt:lpstr>Step-by-Step: Use the Quick Access Toolbar</vt:lpstr>
      <vt:lpstr>Step-by-Step: Use the Quick Access Toolbar</vt:lpstr>
      <vt:lpstr>Using KeyTips</vt:lpstr>
      <vt:lpstr>Step-by-Step: Using KeyTips</vt:lpstr>
      <vt:lpstr>Step-by-Step: Using KeyTips</vt:lpstr>
      <vt:lpstr>Software Orientation</vt:lpstr>
      <vt:lpstr>Software Orientation</vt:lpstr>
      <vt:lpstr>Opening Backstage View</vt:lpstr>
      <vt:lpstr>Opening Backstage View</vt:lpstr>
      <vt:lpstr>Opening Backstage View</vt:lpstr>
      <vt:lpstr>Opening Backstage View</vt:lpstr>
      <vt:lpstr>Step-by-Step: Use Backstage View</vt:lpstr>
      <vt:lpstr>Step-by-Step: Use Backstage View</vt:lpstr>
      <vt:lpstr>Using the Microsoft Word Help Button</vt:lpstr>
      <vt:lpstr>Using the Microsoft Word Help Button</vt:lpstr>
      <vt:lpstr>Step-by-Step: Use the Help Button</vt:lpstr>
      <vt:lpstr>Step-by-Step: Use the Help Button</vt:lpstr>
      <vt:lpstr>Step-by-Step: Use the Help Button</vt:lpstr>
      <vt:lpstr>Step-by-Step: Use the Help Button</vt:lpstr>
      <vt:lpstr>Step-by-Step: Use the Help Button</vt:lpstr>
      <vt:lpstr>Step-by-Step: Use the Help Button</vt:lpstr>
      <vt:lpstr>Creating a Document</vt:lpstr>
      <vt:lpstr>Displaying Nonprinting Characters</vt:lpstr>
      <vt:lpstr>Step-by-Step: Display Nonprinting Characters</vt:lpstr>
      <vt:lpstr>Using AutoComplete</vt:lpstr>
      <vt:lpstr>Step-by-Step: Use AutoComplete</vt:lpstr>
      <vt:lpstr>Keying Document Text</vt:lpstr>
      <vt:lpstr>Keying Document Text</vt:lpstr>
      <vt:lpstr>Step-by-Step: Create a Document</vt:lpstr>
      <vt:lpstr>Step-by-Step: Create a Document</vt:lpstr>
      <vt:lpstr>Step-by-Step: Create a Document</vt:lpstr>
      <vt:lpstr>Saving a Document</vt:lpstr>
      <vt:lpstr>Saving a Document for the First Time</vt:lpstr>
      <vt:lpstr>Step-by-Step: Save a Document for the First Time</vt:lpstr>
      <vt:lpstr>Step-by-Step: Save a Document for the First Time</vt:lpstr>
      <vt:lpstr>Step-by-Step: Save a Document for the First Time</vt:lpstr>
      <vt:lpstr>Saving a Document in a Folder</vt:lpstr>
      <vt:lpstr>Step-by-Step: Save a Document in a Folder</vt:lpstr>
      <vt:lpstr>Step-by-Step: Save a Document in a Folder</vt:lpstr>
      <vt:lpstr>Saving a Document with a Different Name</vt:lpstr>
      <vt:lpstr>Step-by-Step: Save a Document  in a Folder with a Different Name</vt:lpstr>
      <vt:lpstr>Showing File Extensions</vt:lpstr>
      <vt:lpstr>Showing File Extensions</vt:lpstr>
      <vt:lpstr>Showing File Extensions</vt:lpstr>
      <vt:lpstr>Showing File Extensions</vt:lpstr>
      <vt:lpstr>Step-by-Step:  Show File Extensions in Windows 7</vt:lpstr>
      <vt:lpstr>Step-by-Step:  Show File Extensions in Windows 7</vt:lpstr>
      <vt:lpstr>Step-by-Step: Show  File Extensions in Windows XP</vt:lpstr>
      <vt:lpstr>Choosing a Different File Format</vt:lpstr>
      <vt:lpstr>Step-by-Step: Choose a Different File Format</vt:lpstr>
      <vt:lpstr>Step-by-Step: Choose a Different File Format</vt:lpstr>
      <vt:lpstr>Converting a Document</vt:lpstr>
      <vt:lpstr>Step-by-Step: Convert a Document</vt:lpstr>
      <vt:lpstr>Step-by-Step: Convert a Document</vt:lpstr>
      <vt:lpstr>Previewing and Printing a Document</vt:lpstr>
      <vt:lpstr>Previewing in Backstage</vt:lpstr>
      <vt:lpstr>Step-by-Step: Use Print Preview</vt:lpstr>
      <vt:lpstr>Step-by-Step: Use Print Preview</vt:lpstr>
      <vt:lpstr>Choosing a Printer</vt:lpstr>
      <vt:lpstr>Step-by-Step: Choose a Printer</vt:lpstr>
      <vt:lpstr>Setting Print Options</vt:lpstr>
      <vt:lpstr>Step-by-Step: Print Settings</vt:lpstr>
      <vt:lpstr>Step-by-Step: Print Settings</vt:lpstr>
      <vt:lpstr>Closing a Document and Closing Word</vt:lpstr>
      <vt:lpstr>Step-by-Step: Close a  Document and Close Word</vt:lpstr>
      <vt:lpstr>Lesson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Box Twelve Communications, Inc.</dc:creator>
  <cp:lastModifiedBy>Box Twelve Communications, Inc.</cp:lastModifiedBy>
  <cp:revision>211</cp:revision>
  <dcterms:created xsi:type="dcterms:W3CDTF">2011-08-08T12:10:51Z</dcterms:created>
  <dcterms:modified xsi:type="dcterms:W3CDTF">2011-08-17T01:20:57Z</dcterms:modified>
</cp:coreProperties>
</file>